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6" r:id="rId29"/>
    <p:sldId id="283" r:id="rId30"/>
    <p:sldId id="284" r:id="rId31"/>
    <p:sldId id="285"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68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AEC4F-4B2F-4CCA-BA5D-18879E8AA316}" type="datetimeFigureOut">
              <a:rPr lang="tr-TR" smtClean="0"/>
              <a:t>16.02.2020</a:t>
            </a:fld>
            <a:endParaRPr lang="tr-TR"/>
          </a:p>
        </p:txBody>
      </p:sp>
      <p:sp>
        <p:nvSpPr>
          <p:cNvPr id="4" name="Slayt Resmi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7A6D2-7F23-4C1A-818A-90FA750BE747}" type="slidenum">
              <a:rPr lang="tr-TR" smtClean="0"/>
              <a:t>‹#›</a:t>
            </a:fld>
            <a:endParaRPr lang="tr-TR"/>
          </a:p>
        </p:txBody>
      </p:sp>
    </p:spTree>
    <p:extLst>
      <p:ext uri="{BB962C8B-B14F-4D97-AF65-F5344CB8AC3E}">
        <p14:creationId xmlns:p14="http://schemas.microsoft.com/office/powerpoint/2010/main" val="159427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a:t>
            </a:r>
          </a:p>
        </p:txBody>
      </p:sp>
      <p:sp>
        <p:nvSpPr>
          <p:cNvPr id="4" name="Slayt Numarası Yer Tutucusu 3"/>
          <p:cNvSpPr>
            <a:spLocks noGrp="1"/>
          </p:cNvSpPr>
          <p:nvPr>
            <p:ph type="sldNum" sz="quarter" idx="5"/>
          </p:nvPr>
        </p:nvSpPr>
        <p:spPr/>
        <p:txBody>
          <a:bodyPr/>
          <a:lstStyle/>
          <a:p>
            <a:fld id="{68C7A6D2-7F23-4C1A-818A-90FA750BE747}" type="slidenum">
              <a:rPr lang="tr-TR" smtClean="0"/>
              <a:t>24</a:t>
            </a:fld>
            <a:endParaRPr lang="tr-TR"/>
          </a:p>
        </p:txBody>
      </p:sp>
    </p:spTree>
    <p:extLst>
      <p:ext uri="{BB962C8B-B14F-4D97-AF65-F5344CB8AC3E}">
        <p14:creationId xmlns:p14="http://schemas.microsoft.com/office/powerpoint/2010/main" val="1206667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16.02.2020</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16.02.2020</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16.02.2020</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A23720DD-5B6D-40BF-8493-A6B52D484E6B}" type="datetimeFigureOut">
              <a:rPr lang="tr-TR" smtClean="0"/>
              <a:t>16.02.2020</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A23720DD-5B6D-40BF-8493-A6B52D484E6B}" type="datetimeFigureOut">
              <a:rPr lang="tr-TR" smtClean="0"/>
              <a:t>16.02.2020</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A23720DD-5B6D-40BF-8493-A6B52D484E6B}" type="datetimeFigureOut">
              <a:rPr lang="tr-TR" smtClean="0"/>
              <a:t>16.02.2020</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A23720DD-5B6D-40BF-8493-A6B52D484E6B}" type="datetimeFigureOut">
              <a:rPr lang="tr-TR" smtClean="0"/>
              <a:t>16.02.2020</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A23720DD-5B6D-40BF-8493-A6B52D484E6B}" type="datetimeFigureOut">
              <a:rPr lang="tr-TR" smtClean="0"/>
              <a:t>16.02.2020</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t>16.02.2020</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16.02.2020</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A23720DD-5B6D-40BF-8493-A6B52D484E6B}" type="datetimeFigureOut">
              <a:rPr lang="tr-TR" smtClean="0"/>
              <a:t>16.02.2020</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16.02.2020</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5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lgili resim">
            <a:extLst>
              <a:ext uri="{FF2B5EF4-FFF2-40B4-BE49-F238E27FC236}">
                <a16:creationId xmlns:a16="http://schemas.microsoft.com/office/drawing/2014/main" id="{16C20EB3-F1C9-451E-AB70-A7D99BE0DB8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11085" r="13916"/>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Unvan 1">
            <a:extLst>
              <a:ext uri="{FF2B5EF4-FFF2-40B4-BE49-F238E27FC236}">
                <a16:creationId xmlns:a16="http://schemas.microsoft.com/office/drawing/2014/main" id="{19444C8A-3CF6-49EC-83C9-C5EFA174883A}"/>
              </a:ext>
            </a:extLst>
          </p:cNvPr>
          <p:cNvSpPr>
            <a:spLocks noGrp="1"/>
          </p:cNvSpPr>
          <p:nvPr>
            <p:ph type="ctrTitle"/>
          </p:nvPr>
        </p:nvSpPr>
        <p:spPr>
          <a:xfrm>
            <a:off x="1143000" y="1122362"/>
            <a:ext cx="6858000" cy="2900518"/>
          </a:xfrm>
        </p:spPr>
        <p:txBody>
          <a:bodyPr>
            <a:normAutofit/>
          </a:bodyPr>
          <a:lstStyle/>
          <a:p>
            <a:r>
              <a:rPr lang="tr-TR" dirty="0">
                <a:solidFill>
                  <a:srgbClr val="FFFFFF"/>
                </a:solidFill>
              </a:rPr>
              <a:t>İnternet Teknolojileri</a:t>
            </a:r>
          </a:p>
        </p:txBody>
      </p:sp>
      <p:sp>
        <p:nvSpPr>
          <p:cNvPr id="3" name="Alt Başlık 2">
            <a:extLst>
              <a:ext uri="{FF2B5EF4-FFF2-40B4-BE49-F238E27FC236}">
                <a16:creationId xmlns:a16="http://schemas.microsoft.com/office/drawing/2014/main" id="{F2D55376-BA8B-43C3-A196-8154F8DA8D37}"/>
              </a:ext>
            </a:extLst>
          </p:cNvPr>
          <p:cNvSpPr>
            <a:spLocks noGrp="1"/>
          </p:cNvSpPr>
          <p:nvPr>
            <p:ph type="subTitle" idx="1"/>
          </p:nvPr>
        </p:nvSpPr>
        <p:spPr>
          <a:xfrm>
            <a:off x="1143000" y="4159404"/>
            <a:ext cx="6858000" cy="1098395"/>
          </a:xfrm>
        </p:spPr>
        <p:txBody>
          <a:bodyPr>
            <a:normAutofit/>
          </a:bodyPr>
          <a:lstStyle/>
          <a:p>
            <a:r>
              <a:rPr lang="tr-TR" dirty="0">
                <a:solidFill>
                  <a:srgbClr val="FFFFFF"/>
                </a:solidFill>
              </a:rPr>
              <a:t>Bilgisayar Ağları ve İnternet</a:t>
            </a:r>
          </a:p>
        </p:txBody>
      </p:sp>
    </p:spTree>
    <p:extLst>
      <p:ext uri="{BB962C8B-B14F-4D97-AF65-F5344CB8AC3E}">
        <p14:creationId xmlns:p14="http://schemas.microsoft.com/office/powerpoint/2010/main" val="2924786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a:extLst>
              <a:ext uri="{FF2B5EF4-FFF2-40B4-BE49-F238E27FC236}">
                <a16:creationId xmlns:a16="http://schemas.microsoft.com/office/drawing/2014/main" id="{87C16F13-D6A3-4B1C-A95D-DE1AB6493067}"/>
              </a:ext>
            </a:extLst>
          </p:cNvPr>
          <p:cNvSpPr>
            <a:spLocks noGrp="1"/>
          </p:cNvSpPr>
          <p:nvPr>
            <p:ph type="title"/>
          </p:nvPr>
        </p:nvSpPr>
        <p:spPr>
          <a:xfrm>
            <a:off x="630935" y="474146"/>
            <a:ext cx="7886695" cy="1197864"/>
          </a:xfrm>
        </p:spPr>
        <p:txBody>
          <a:bodyPr>
            <a:normAutofit/>
          </a:bodyPr>
          <a:lstStyle/>
          <a:p>
            <a:r>
              <a:rPr lang="tr-TR"/>
              <a:t>Veri İletim Hızı</a:t>
            </a:r>
            <a:endParaRPr lang="tr-TR" dirty="0"/>
          </a:p>
        </p:txBody>
      </p:sp>
      <p:cxnSp>
        <p:nvCxnSpPr>
          <p:cNvPr id="16" name="Straight Connector 10">
            <a:extLst>
              <a:ext uri="{FF2B5EF4-FFF2-40B4-BE49-F238E27FC236}">
                <a16:creationId xmlns:a16="http://schemas.microsoft.com/office/drawing/2014/main" id="{EDF5FE34-0A41-407A-8D94-10FCF68F1D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6616" y="587238"/>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93666531-ED59-4600-904F-D2B277BB7FBA}"/>
              </a:ext>
            </a:extLst>
          </p:cNvPr>
          <p:cNvPicPr>
            <a:picLocks noChangeAspect="1"/>
          </p:cNvPicPr>
          <p:nvPr/>
        </p:nvPicPr>
        <p:blipFill rotWithShape="1">
          <a:blip r:embed="rId2"/>
          <a:srcRect t="9539" r="3" b="981"/>
          <a:stretch/>
        </p:blipFill>
        <p:spPr>
          <a:xfrm>
            <a:off x="626364" y="2002117"/>
            <a:ext cx="4661846" cy="4171569"/>
          </a:xfrm>
          <a:prstGeom prst="rect">
            <a:avLst/>
          </a:prstGeom>
        </p:spPr>
      </p:pic>
      <p:sp>
        <p:nvSpPr>
          <p:cNvPr id="3" name="İçerik Yer Tutucusu 2">
            <a:extLst>
              <a:ext uri="{FF2B5EF4-FFF2-40B4-BE49-F238E27FC236}">
                <a16:creationId xmlns:a16="http://schemas.microsoft.com/office/drawing/2014/main" id="{F386CDAE-73B3-40F1-9842-9D24F5FBE56C}"/>
              </a:ext>
            </a:extLst>
          </p:cNvPr>
          <p:cNvSpPr>
            <a:spLocks noGrp="1"/>
          </p:cNvSpPr>
          <p:nvPr>
            <p:ph idx="1"/>
          </p:nvPr>
        </p:nvSpPr>
        <p:spPr>
          <a:xfrm>
            <a:off x="5649985" y="1999578"/>
            <a:ext cx="2867644" cy="4171568"/>
          </a:xfrm>
        </p:spPr>
        <p:txBody>
          <a:bodyPr anchor="ctr">
            <a:normAutofit/>
          </a:bodyPr>
          <a:lstStyle/>
          <a:p>
            <a:r>
              <a:rPr lang="tr-TR" sz="1700" dirty="0"/>
              <a:t>Her iletim kanalının belirli bir taşıma kapasitesi bulunmaktadır.</a:t>
            </a:r>
          </a:p>
          <a:p>
            <a:endParaRPr lang="tr-TR" sz="1700" dirty="0"/>
          </a:p>
          <a:p>
            <a:r>
              <a:rPr lang="tr-TR" sz="1700" dirty="0"/>
              <a:t>Bu kapasiteye </a:t>
            </a:r>
            <a:r>
              <a:rPr lang="tr-TR" sz="1700" dirty="0" err="1"/>
              <a:t>bandwith</a:t>
            </a:r>
            <a:r>
              <a:rPr lang="tr-TR" sz="1700" dirty="0"/>
              <a:t> (bant genişliği) denir.</a:t>
            </a:r>
          </a:p>
          <a:p>
            <a:endParaRPr lang="tr-TR" sz="1700" dirty="0"/>
          </a:p>
          <a:p>
            <a:r>
              <a:rPr lang="tr-TR" sz="1700" dirty="0"/>
              <a:t>Bant genişliği ağlar üzerinde saniyede taşınabilecek bit miktarı ile ölçülmekte ve birim olarak </a:t>
            </a:r>
            <a:r>
              <a:rPr lang="tr-TR" sz="1700" b="1" i="1" u="sng" dirty="0" err="1">
                <a:effectLst>
                  <a:outerShdw blurRad="38100" dist="38100" dir="2700000" algn="tl">
                    <a:srgbClr val="000000">
                      <a:alpha val="43137"/>
                    </a:srgbClr>
                  </a:outerShdw>
                </a:effectLst>
              </a:rPr>
              <a:t>bps</a:t>
            </a:r>
            <a:r>
              <a:rPr lang="tr-TR" sz="1700" b="1" i="1" u="sng" dirty="0">
                <a:effectLst>
                  <a:outerShdw blurRad="38100" dist="38100" dir="2700000" algn="tl">
                    <a:srgbClr val="000000">
                      <a:alpha val="43137"/>
                    </a:srgbClr>
                  </a:outerShdw>
                </a:effectLst>
              </a:rPr>
              <a:t> bit/</a:t>
            </a:r>
            <a:r>
              <a:rPr lang="tr-TR" sz="1700" b="1" i="1" u="sng" dirty="0" err="1">
                <a:effectLst>
                  <a:outerShdw blurRad="38100" dist="38100" dir="2700000" algn="tl">
                    <a:srgbClr val="000000">
                      <a:alpha val="43137"/>
                    </a:srgbClr>
                  </a:outerShdw>
                </a:effectLst>
              </a:rPr>
              <a:t>second</a:t>
            </a:r>
            <a:r>
              <a:rPr lang="tr-TR" sz="1700" b="1" i="1" u="sng" dirty="0">
                <a:effectLst>
                  <a:outerShdw blurRad="38100" dist="38100" dir="2700000" algn="tl">
                    <a:srgbClr val="000000">
                      <a:alpha val="43137"/>
                    </a:srgbClr>
                  </a:outerShdw>
                </a:effectLst>
              </a:rPr>
              <a:t>)</a:t>
            </a:r>
            <a:r>
              <a:rPr lang="tr-TR" sz="1700" dirty="0"/>
              <a:t> kullanılmaktadır.</a:t>
            </a:r>
          </a:p>
        </p:txBody>
      </p:sp>
    </p:spTree>
    <p:extLst>
      <p:ext uri="{BB962C8B-B14F-4D97-AF65-F5344CB8AC3E}">
        <p14:creationId xmlns:p14="http://schemas.microsoft.com/office/powerpoint/2010/main" val="7827446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2BE1F7B0-12EC-4A9B-B224-5414EA22C247}"/>
              </a:ext>
            </a:extLst>
          </p:cNvPr>
          <p:cNvPicPr>
            <a:picLocks noChangeAspect="1"/>
          </p:cNvPicPr>
          <p:nvPr/>
        </p:nvPicPr>
        <p:blipFill rotWithShape="1">
          <a:blip r:embed="rId2"/>
          <a:srcRect l="10360" r="10342" b="-2"/>
          <a:stretch/>
        </p:blipFill>
        <p:spPr>
          <a:xfrm>
            <a:off x="5046546" y="1690688"/>
            <a:ext cx="4097454" cy="5167312"/>
          </a:xfrm>
          <a:custGeom>
            <a:avLst/>
            <a:gdLst>
              <a:gd name="connsiteX0" fmla="*/ 2391664 w 5463273"/>
              <a:gd name="connsiteY0" fmla="*/ 0 h 5167312"/>
              <a:gd name="connsiteX1" fmla="*/ 2729598 w 5463273"/>
              <a:gd name="connsiteY1" fmla="*/ 0 h 5167312"/>
              <a:gd name="connsiteX2" fmla="*/ 3668014 w 5463273"/>
              <a:gd name="connsiteY2" fmla="*/ 0 h 5167312"/>
              <a:gd name="connsiteX3" fmla="*/ 5463273 w 5463273"/>
              <a:gd name="connsiteY3" fmla="*/ 0 h 5167312"/>
              <a:gd name="connsiteX4" fmla="*/ 5463273 w 5463273"/>
              <a:gd name="connsiteY4" fmla="*/ 5167310 h 5167312"/>
              <a:gd name="connsiteX5" fmla="*/ 3668014 w 5463273"/>
              <a:gd name="connsiteY5" fmla="*/ 5167310 h 5167312"/>
              <a:gd name="connsiteX6" fmla="*/ 3668014 w 5463273"/>
              <a:gd name="connsiteY6" fmla="*/ 5167312 h 5167312"/>
              <a:gd name="connsiteX7" fmla="*/ 0 w 5463273"/>
              <a:gd name="connsiteY7" fmla="*/ 5167312 h 5167312"/>
              <a:gd name="connsiteX8" fmla="*/ 2393879 w 5463273"/>
              <a:gd name="connsiteY8" fmla="*/ 952 h 5167312"/>
              <a:gd name="connsiteX9" fmla="*/ 2391664 w 5463273"/>
              <a:gd name="connsiteY9"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3273" h="5167312">
                <a:moveTo>
                  <a:pt x="2391664" y="0"/>
                </a:moveTo>
                <a:lnTo>
                  <a:pt x="2729598" y="0"/>
                </a:lnTo>
                <a:lnTo>
                  <a:pt x="3668014" y="0"/>
                </a:lnTo>
                <a:lnTo>
                  <a:pt x="5463273" y="0"/>
                </a:lnTo>
                <a:lnTo>
                  <a:pt x="5463273" y="5167310"/>
                </a:lnTo>
                <a:lnTo>
                  <a:pt x="3668014" y="5167310"/>
                </a:lnTo>
                <a:lnTo>
                  <a:pt x="3668014" y="5167312"/>
                </a:lnTo>
                <a:lnTo>
                  <a:pt x="0" y="5167312"/>
                </a:lnTo>
                <a:lnTo>
                  <a:pt x="2393879" y="952"/>
                </a:lnTo>
                <a:lnTo>
                  <a:pt x="2391664" y="952"/>
                </a:lnTo>
                <a:close/>
              </a:path>
            </a:pathLst>
          </a:custGeom>
        </p:spPr>
      </p:pic>
      <p:sp>
        <p:nvSpPr>
          <p:cNvPr id="11" name="Freeform: Shape 10">
            <a:extLst>
              <a:ext uri="{FF2B5EF4-FFF2-40B4-BE49-F238E27FC236}">
                <a16:creationId xmlns:a16="http://schemas.microsoft.com/office/drawing/2014/main" id="{581DAA37-DAFB-47C9-9EE7-11C030BEC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6718546" cy="5167312"/>
          </a:xfrm>
          <a:custGeom>
            <a:avLst/>
            <a:gdLst>
              <a:gd name="connsiteX0" fmla="*/ 0 w 8958061"/>
              <a:gd name="connsiteY0" fmla="*/ 0 h 5167312"/>
              <a:gd name="connsiteX1" fmla="*/ 7885684 w 8958061"/>
              <a:gd name="connsiteY1" fmla="*/ 0 h 5167312"/>
              <a:gd name="connsiteX2" fmla="*/ 7884964 w 8958061"/>
              <a:gd name="connsiteY2" fmla="*/ 952 h 5167312"/>
              <a:gd name="connsiteX3" fmla="*/ 8958061 w 8958061"/>
              <a:gd name="connsiteY3" fmla="*/ 952 h 5167312"/>
              <a:gd name="connsiteX4" fmla="*/ 6564182 w 8958061"/>
              <a:gd name="connsiteY4" fmla="*/ 5167312 h 5167312"/>
              <a:gd name="connsiteX5" fmla="*/ 3026607 w 8958061"/>
              <a:gd name="connsiteY5" fmla="*/ 5167312 h 5167312"/>
              <a:gd name="connsiteX6" fmla="*/ 3026607 w 8958061"/>
              <a:gd name="connsiteY6" fmla="*/ 5166360 h 5167312"/>
              <a:gd name="connsiteX7" fmla="*/ 0 w 8958061"/>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8061" h="5167312">
                <a:moveTo>
                  <a:pt x="0" y="0"/>
                </a:moveTo>
                <a:lnTo>
                  <a:pt x="7885684" y="0"/>
                </a:lnTo>
                <a:lnTo>
                  <a:pt x="7884964" y="952"/>
                </a:lnTo>
                <a:lnTo>
                  <a:pt x="8958061" y="952"/>
                </a:lnTo>
                <a:lnTo>
                  <a:pt x="6564182" y="5167312"/>
                </a:lnTo>
                <a:lnTo>
                  <a:pt x="3026607" y="5167312"/>
                </a:lnTo>
                <a:lnTo>
                  <a:pt x="3026607"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Unvan 1">
            <a:extLst>
              <a:ext uri="{FF2B5EF4-FFF2-40B4-BE49-F238E27FC236}">
                <a16:creationId xmlns:a16="http://schemas.microsoft.com/office/drawing/2014/main" id="{888F1CE6-022C-47A4-89A8-3E5409AE4832}"/>
              </a:ext>
            </a:extLst>
          </p:cNvPr>
          <p:cNvSpPr>
            <a:spLocks noGrp="1"/>
          </p:cNvSpPr>
          <p:nvPr>
            <p:ph type="title"/>
          </p:nvPr>
        </p:nvSpPr>
        <p:spPr>
          <a:xfrm>
            <a:off x="630936" y="365759"/>
            <a:ext cx="5827014" cy="1325880"/>
          </a:xfrm>
        </p:spPr>
        <p:txBody>
          <a:bodyPr anchor="ctr">
            <a:normAutofit/>
          </a:bodyPr>
          <a:lstStyle/>
          <a:p>
            <a:r>
              <a:rPr lang="tr-TR" dirty="0">
                <a:solidFill>
                  <a:schemeClr val="bg1"/>
                </a:solidFill>
              </a:rPr>
              <a:t>Örnek</a:t>
            </a:r>
          </a:p>
        </p:txBody>
      </p:sp>
      <p:sp>
        <p:nvSpPr>
          <p:cNvPr id="13" name="Freeform: Shape 12">
            <a:extLst>
              <a:ext uri="{FF2B5EF4-FFF2-40B4-BE49-F238E27FC236}">
                <a16:creationId xmlns:a16="http://schemas.microsoft.com/office/drawing/2014/main" id="{F4CBD955-7E14-485C-919F-EC1D1B9BC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4057" y="2"/>
            <a:ext cx="2239943" cy="1511301"/>
          </a:xfrm>
          <a:custGeom>
            <a:avLst/>
            <a:gdLst>
              <a:gd name="connsiteX0" fmla="*/ 697617 w 2986590"/>
              <a:gd name="connsiteY0" fmla="*/ 0 h 1511301"/>
              <a:gd name="connsiteX1" fmla="*/ 1096710 w 2986590"/>
              <a:gd name="connsiteY1" fmla="*/ 0 h 1511301"/>
              <a:gd name="connsiteX2" fmla="*/ 1191330 w 2986590"/>
              <a:gd name="connsiteY2" fmla="*/ 0 h 1511301"/>
              <a:gd name="connsiteX3" fmla="*/ 2986590 w 2986590"/>
              <a:gd name="connsiteY3" fmla="*/ 0 h 1511301"/>
              <a:gd name="connsiteX4" fmla="*/ 2986590 w 2986590"/>
              <a:gd name="connsiteY4" fmla="*/ 1511301 h 1511301"/>
              <a:gd name="connsiteX5" fmla="*/ 1191330 w 2986590"/>
              <a:gd name="connsiteY5" fmla="*/ 1511301 h 1511301"/>
              <a:gd name="connsiteX6" fmla="*/ 399093 w 2986590"/>
              <a:gd name="connsiteY6" fmla="*/ 1511301 h 1511301"/>
              <a:gd name="connsiteX7" fmla="*/ 0 w 2986590"/>
              <a:gd name="connsiteY7" fmla="*/ 1511301 h 151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6590" h="1511301">
                <a:moveTo>
                  <a:pt x="697617" y="0"/>
                </a:moveTo>
                <a:lnTo>
                  <a:pt x="1096710" y="0"/>
                </a:lnTo>
                <a:lnTo>
                  <a:pt x="1191330" y="0"/>
                </a:lnTo>
                <a:lnTo>
                  <a:pt x="2986590" y="0"/>
                </a:lnTo>
                <a:lnTo>
                  <a:pt x="2986590" y="1511301"/>
                </a:lnTo>
                <a:lnTo>
                  <a:pt x="1191330" y="1511301"/>
                </a:lnTo>
                <a:lnTo>
                  <a:pt x="399093"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C72F1B3D-FDE7-411D-A5FB-6555A112F47A}"/>
              </a:ext>
            </a:extLst>
          </p:cNvPr>
          <p:cNvSpPr>
            <a:spLocks noGrp="1"/>
          </p:cNvSpPr>
          <p:nvPr>
            <p:ph idx="1"/>
          </p:nvPr>
        </p:nvSpPr>
        <p:spPr>
          <a:xfrm>
            <a:off x="630936" y="2209800"/>
            <a:ext cx="4415609" cy="4010025"/>
          </a:xfrm>
        </p:spPr>
        <p:txBody>
          <a:bodyPr anchor="t">
            <a:normAutofit/>
          </a:bodyPr>
          <a:lstStyle/>
          <a:p>
            <a:r>
              <a:rPr lang="tr-TR" sz="1700" dirty="0">
                <a:solidFill>
                  <a:srgbClr val="FFFFFF"/>
                </a:solidFill>
              </a:rPr>
              <a:t>1000Mbps bant genişliğine sahip bir ağ üzerinden 1GB boyutunda bir veri transfer edilmek istendiğinde verinin yaklaşık transfer süresi ne olur?</a:t>
            </a:r>
          </a:p>
        </p:txBody>
      </p:sp>
    </p:spTree>
    <p:extLst>
      <p:ext uri="{BB962C8B-B14F-4D97-AF65-F5344CB8AC3E}">
        <p14:creationId xmlns:p14="http://schemas.microsoft.com/office/powerpoint/2010/main" val="109248135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2E1C5E58-19C6-4553-B3CF-8158942EF8B6}"/>
              </a:ext>
            </a:extLst>
          </p:cNvPr>
          <p:cNvPicPr>
            <a:picLocks noChangeAspect="1"/>
          </p:cNvPicPr>
          <p:nvPr/>
        </p:nvPicPr>
        <p:blipFill rotWithShape="1">
          <a:blip r:embed="rId2">
            <a:alphaModFix amt="35000"/>
          </a:blip>
          <a:srcRect r="13334"/>
          <a:stretch/>
        </p:blipFill>
        <p:spPr>
          <a:xfrm>
            <a:off x="20" y="10"/>
            <a:ext cx="9143980" cy="6857990"/>
          </a:xfrm>
          <a:prstGeom prst="rect">
            <a:avLst/>
          </a:prstGeom>
        </p:spPr>
      </p:pic>
      <p:sp>
        <p:nvSpPr>
          <p:cNvPr id="2" name="Unvan 1">
            <a:extLst>
              <a:ext uri="{FF2B5EF4-FFF2-40B4-BE49-F238E27FC236}">
                <a16:creationId xmlns:a16="http://schemas.microsoft.com/office/drawing/2014/main" id="{952077FC-1896-4724-9FB2-872EAFD43CD7}"/>
              </a:ext>
            </a:extLst>
          </p:cNvPr>
          <p:cNvSpPr>
            <a:spLocks noGrp="1"/>
          </p:cNvSpPr>
          <p:nvPr>
            <p:ph type="title"/>
          </p:nvPr>
        </p:nvSpPr>
        <p:spPr>
          <a:xfrm>
            <a:off x="628650" y="365125"/>
            <a:ext cx="7886700" cy="1325563"/>
          </a:xfrm>
        </p:spPr>
        <p:txBody>
          <a:bodyPr>
            <a:normAutofit/>
          </a:bodyPr>
          <a:lstStyle/>
          <a:p>
            <a:r>
              <a:rPr lang="tr-TR" dirty="0">
                <a:solidFill>
                  <a:srgbClr val="FFFFFF"/>
                </a:solidFill>
              </a:rPr>
              <a:t>Çözüm</a:t>
            </a:r>
          </a:p>
        </p:txBody>
      </p:sp>
      <p:sp>
        <p:nvSpPr>
          <p:cNvPr id="3" name="İçerik Yer Tutucusu 2">
            <a:extLst>
              <a:ext uri="{FF2B5EF4-FFF2-40B4-BE49-F238E27FC236}">
                <a16:creationId xmlns:a16="http://schemas.microsoft.com/office/drawing/2014/main" id="{AD91048D-1266-47B0-859C-C0341C36AA8F}"/>
              </a:ext>
            </a:extLst>
          </p:cNvPr>
          <p:cNvSpPr>
            <a:spLocks noGrp="1"/>
          </p:cNvSpPr>
          <p:nvPr>
            <p:ph idx="1"/>
          </p:nvPr>
        </p:nvSpPr>
        <p:spPr>
          <a:xfrm>
            <a:off x="628650" y="1825625"/>
            <a:ext cx="7886700" cy="4351338"/>
          </a:xfrm>
        </p:spPr>
        <p:txBody>
          <a:bodyPr>
            <a:normAutofit/>
          </a:bodyPr>
          <a:lstStyle/>
          <a:p>
            <a:pPr algn="just"/>
            <a:r>
              <a:rPr lang="tr-TR" sz="2000" dirty="0">
                <a:solidFill>
                  <a:srgbClr val="FFFFFF"/>
                </a:solidFill>
              </a:rPr>
              <a:t>1GB=1000MB=1000000KB=1000000000Byte=8000000000bit=8000Mb</a:t>
            </a:r>
          </a:p>
          <a:p>
            <a:pPr algn="just"/>
            <a:endParaRPr lang="tr-TR" sz="2000" dirty="0">
              <a:solidFill>
                <a:srgbClr val="FFFFFF"/>
              </a:solidFill>
            </a:endParaRPr>
          </a:p>
          <a:p>
            <a:pPr algn="just"/>
            <a:r>
              <a:rPr lang="tr-TR" sz="2000" dirty="0">
                <a:solidFill>
                  <a:srgbClr val="FFFFFF"/>
                </a:solidFill>
              </a:rPr>
              <a:t>Transfer Süresi= 8000/1000= 8 saniye</a:t>
            </a:r>
          </a:p>
        </p:txBody>
      </p:sp>
    </p:spTree>
    <p:extLst>
      <p:ext uri="{BB962C8B-B14F-4D97-AF65-F5344CB8AC3E}">
        <p14:creationId xmlns:p14="http://schemas.microsoft.com/office/powerpoint/2010/main" val="52471212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6CD823D0-BFA4-44C8-83E2-438B9F6BB643}"/>
              </a:ext>
            </a:extLst>
          </p:cNvPr>
          <p:cNvPicPr>
            <a:picLocks noChangeAspect="1"/>
          </p:cNvPicPr>
          <p:nvPr/>
        </p:nvPicPr>
        <p:blipFill rotWithShape="1">
          <a:blip r:embed="rId2">
            <a:alphaModFix amt="35000"/>
          </a:blip>
          <a:srcRect l="15954" r="17045" b="-1"/>
          <a:stretch/>
        </p:blipFill>
        <p:spPr>
          <a:xfrm>
            <a:off x="20" y="10"/>
            <a:ext cx="9143980" cy="6857990"/>
          </a:xfrm>
          <a:prstGeom prst="rect">
            <a:avLst/>
          </a:prstGeom>
        </p:spPr>
      </p:pic>
      <p:sp>
        <p:nvSpPr>
          <p:cNvPr id="2" name="Unvan 1">
            <a:extLst>
              <a:ext uri="{FF2B5EF4-FFF2-40B4-BE49-F238E27FC236}">
                <a16:creationId xmlns:a16="http://schemas.microsoft.com/office/drawing/2014/main" id="{4543D2E4-9D08-40A9-A7BD-CBE418932DB1}"/>
              </a:ext>
            </a:extLst>
          </p:cNvPr>
          <p:cNvSpPr>
            <a:spLocks noGrp="1"/>
          </p:cNvSpPr>
          <p:nvPr>
            <p:ph type="title"/>
          </p:nvPr>
        </p:nvSpPr>
        <p:spPr>
          <a:xfrm>
            <a:off x="628650" y="365125"/>
            <a:ext cx="7886700" cy="1325563"/>
          </a:xfrm>
        </p:spPr>
        <p:txBody>
          <a:bodyPr>
            <a:normAutofit/>
          </a:bodyPr>
          <a:lstStyle/>
          <a:p>
            <a:r>
              <a:rPr lang="tr-TR">
                <a:solidFill>
                  <a:srgbClr val="FFFFFF"/>
                </a:solidFill>
              </a:rPr>
              <a:t>Veri İletim Tipleri</a:t>
            </a:r>
          </a:p>
        </p:txBody>
      </p:sp>
      <p:sp>
        <p:nvSpPr>
          <p:cNvPr id="3" name="İçerik Yer Tutucusu 2">
            <a:extLst>
              <a:ext uri="{FF2B5EF4-FFF2-40B4-BE49-F238E27FC236}">
                <a16:creationId xmlns:a16="http://schemas.microsoft.com/office/drawing/2014/main" id="{399A5C80-BC26-4E08-9534-56E4BCB4C144}"/>
              </a:ext>
            </a:extLst>
          </p:cNvPr>
          <p:cNvSpPr>
            <a:spLocks noGrp="1"/>
          </p:cNvSpPr>
          <p:nvPr>
            <p:ph idx="1"/>
          </p:nvPr>
        </p:nvSpPr>
        <p:spPr>
          <a:xfrm>
            <a:off x="628650" y="1825625"/>
            <a:ext cx="7886700" cy="4351338"/>
          </a:xfrm>
        </p:spPr>
        <p:txBody>
          <a:bodyPr>
            <a:normAutofit/>
          </a:bodyPr>
          <a:lstStyle/>
          <a:p>
            <a:r>
              <a:rPr lang="tr-TR" dirty="0" err="1">
                <a:solidFill>
                  <a:srgbClr val="FFFFFF"/>
                </a:solidFill>
              </a:rPr>
              <a:t>Baseband</a:t>
            </a:r>
            <a:endParaRPr lang="tr-TR" dirty="0">
              <a:solidFill>
                <a:srgbClr val="FFFFFF"/>
              </a:solidFill>
            </a:endParaRPr>
          </a:p>
          <a:p>
            <a:endParaRPr lang="tr-TR" dirty="0">
              <a:solidFill>
                <a:srgbClr val="FFFFFF"/>
              </a:solidFill>
            </a:endParaRPr>
          </a:p>
          <a:p>
            <a:r>
              <a:rPr lang="tr-TR" dirty="0" err="1">
                <a:solidFill>
                  <a:srgbClr val="FFFFFF"/>
                </a:solidFill>
              </a:rPr>
              <a:t>BroadBand</a:t>
            </a:r>
            <a:endParaRPr lang="tr-TR" dirty="0">
              <a:solidFill>
                <a:srgbClr val="FFFFFF"/>
              </a:solidFill>
            </a:endParaRPr>
          </a:p>
          <a:p>
            <a:endParaRPr lang="tr-TR" dirty="0">
              <a:solidFill>
                <a:srgbClr val="FFFFFF"/>
              </a:solidFill>
            </a:endParaRPr>
          </a:p>
          <a:p>
            <a:endParaRPr lang="tr-TR" dirty="0">
              <a:solidFill>
                <a:srgbClr val="FFFFFF"/>
              </a:solidFill>
            </a:endParaRPr>
          </a:p>
        </p:txBody>
      </p:sp>
      <p:pic>
        <p:nvPicPr>
          <p:cNvPr id="6" name="Resim 5">
            <a:extLst>
              <a:ext uri="{FF2B5EF4-FFF2-40B4-BE49-F238E27FC236}">
                <a16:creationId xmlns:a16="http://schemas.microsoft.com/office/drawing/2014/main" id="{12CF31BB-3C79-4A78-88AA-9BCB6DF3228D}"/>
              </a:ext>
            </a:extLst>
          </p:cNvPr>
          <p:cNvPicPr>
            <a:picLocks noChangeAspect="1"/>
          </p:cNvPicPr>
          <p:nvPr/>
        </p:nvPicPr>
        <p:blipFill>
          <a:blip r:embed="rId3"/>
          <a:stretch>
            <a:fillRect/>
          </a:stretch>
        </p:blipFill>
        <p:spPr>
          <a:xfrm>
            <a:off x="2967037" y="3789040"/>
            <a:ext cx="3209925" cy="2209800"/>
          </a:xfrm>
          <a:prstGeom prst="rect">
            <a:avLst/>
          </a:prstGeom>
        </p:spPr>
      </p:pic>
    </p:spTree>
    <p:extLst>
      <p:ext uri="{BB962C8B-B14F-4D97-AF65-F5344CB8AC3E}">
        <p14:creationId xmlns:p14="http://schemas.microsoft.com/office/powerpoint/2010/main" val="171572784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4313B315-7ED7-4AC0-AC48-EBB4434F7C63}"/>
              </a:ext>
            </a:extLst>
          </p:cNvPr>
          <p:cNvPicPr>
            <a:picLocks noChangeAspect="1"/>
          </p:cNvPicPr>
          <p:nvPr/>
        </p:nvPicPr>
        <p:blipFill>
          <a:blip r:embed="rId2">
            <a:alphaModFix amt="35000"/>
          </a:blip>
          <a:srcRect t="5881" b="5884"/>
          <a:stretch>
            <a:fillRect/>
          </a:stretch>
        </p:blipFill>
        <p:spPr>
          <a:xfrm>
            <a:off x="20" y="10"/>
            <a:ext cx="9143980" cy="6857990"/>
          </a:xfrm>
          <a:prstGeom prst="rect">
            <a:avLst/>
          </a:prstGeom>
        </p:spPr>
      </p:pic>
      <p:sp>
        <p:nvSpPr>
          <p:cNvPr id="2" name="Unvan 1">
            <a:extLst>
              <a:ext uri="{FF2B5EF4-FFF2-40B4-BE49-F238E27FC236}">
                <a16:creationId xmlns:a16="http://schemas.microsoft.com/office/drawing/2014/main" id="{E97B988E-905F-4C8F-8FCA-F237164EE0C5}"/>
              </a:ext>
            </a:extLst>
          </p:cNvPr>
          <p:cNvSpPr>
            <a:spLocks noGrp="1"/>
          </p:cNvSpPr>
          <p:nvPr>
            <p:ph type="title"/>
          </p:nvPr>
        </p:nvSpPr>
        <p:spPr>
          <a:xfrm>
            <a:off x="457200" y="274638"/>
            <a:ext cx="8229600" cy="1143000"/>
          </a:xfrm>
        </p:spPr>
        <p:txBody>
          <a:bodyPr/>
          <a:lstStyle/>
          <a:p>
            <a:r>
              <a:rPr lang="tr-TR" dirty="0">
                <a:solidFill>
                  <a:srgbClr val="FFFFFF"/>
                </a:solidFill>
              </a:rPr>
              <a:t>Veri İletim Yöntemleri</a:t>
            </a:r>
          </a:p>
        </p:txBody>
      </p:sp>
      <p:sp>
        <p:nvSpPr>
          <p:cNvPr id="3" name="İçerik Yer Tutucusu 2">
            <a:extLst>
              <a:ext uri="{FF2B5EF4-FFF2-40B4-BE49-F238E27FC236}">
                <a16:creationId xmlns:a16="http://schemas.microsoft.com/office/drawing/2014/main" id="{5DEBB953-6308-4864-B59C-C4670A1369FB}"/>
              </a:ext>
            </a:extLst>
          </p:cNvPr>
          <p:cNvSpPr>
            <a:spLocks noGrp="1"/>
          </p:cNvSpPr>
          <p:nvPr>
            <p:ph idx="1"/>
          </p:nvPr>
        </p:nvSpPr>
        <p:spPr>
          <a:xfrm>
            <a:off x="1835696" y="2492896"/>
            <a:ext cx="6679654" cy="3684066"/>
          </a:xfrm>
        </p:spPr>
        <p:txBody>
          <a:bodyPr/>
          <a:lstStyle/>
          <a:p>
            <a:r>
              <a:rPr lang="tr-TR" dirty="0" err="1">
                <a:solidFill>
                  <a:srgbClr val="FFFFFF"/>
                </a:solidFill>
              </a:rPr>
              <a:t>Simplex</a:t>
            </a:r>
            <a:endParaRPr lang="tr-TR" dirty="0">
              <a:solidFill>
                <a:srgbClr val="FFFFFF"/>
              </a:solidFill>
            </a:endParaRPr>
          </a:p>
          <a:p>
            <a:endParaRPr lang="tr-TR" dirty="0">
              <a:solidFill>
                <a:srgbClr val="FFFFFF"/>
              </a:solidFill>
            </a:endParaRPr>
          </a:p>
          <a:p>
            <a:r>
              <a:rPr lang="tr-TR" dirty="0" err="1">
                <a:solidFill>
                  <a:srgbClr val="FFFFFF"/>
                </a:solidFill>
              </a:rPr>
              <a:t>Half-Duplex</a:t>
            </a:r>
            <a:endParaRPr lang="tr-TR" dirty="0">
              <a:solidFill>
                <a:srgbClr val="FFFFFF"/>
              </a:solidFill>
            </a:endParaRPr>
          </a:p>
          <a:p>
            <a:endParaRPr lang="tr-TR" dirty="0">
              <a:solidFill>
                <a:srgbClr val="FFFFFF"/>
              </a:solidFill>
            </a:endParaRPr>
          </a:p>
          <a:p>
            <a:r>
              <a:rPr lang="tr-TR" dirty="0">
                <a:solidFill>
                  <a:srgbClr val="FFFFFF"/>
                </a:solidFill>
              </a:rPr>
              <a:t>Full </a:t>
            </a:r>
            <a:r>
              <a:rPr lang="tr-TR" dirty="0" err="1">
                <a:solidFill>
                  <a:srgbClr val="FFFFFF"/>
                </a:solidFill>
              </a:rPr>
              <a:t>Duplex</a:t>
            </a:r>
            <a:endParaRPr lang="tr-TR" dirty="0">
              <a:solidFill>
                <a:srgbClr val="FFFFFF"/>
              </a:solidFill>
            </a:endParaRPr>
          </a:p>
        </p:txBody>
      </p:sp>
    </p:spTree>
    <p:extLst>
      <p:ext uri="{BB962C8B-B14F-4D97-AF65-F5344CB8AC3E}">
        <p14:creationId xmlns:p14="http://schemas.microsoft.com/office/powerpoint/2010/main" val="116809798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08F952C-50A0-4497-A64C-D01710BF832A}"/>
              </a:ext>
            </a:extLst>
          </p:cNvPr>
          <p:cNvSpPr>
            <a:spLocks noGrp="1"/>
          </p:cNvSpPr>
          <p:nvPr>
            <p:ph type="title"/>
          </p:nvPr>
        </p:nvSpPr>
        <p:spPr>
          <a:xfrm>
            <a:off x="457200" y="274638"/>
            <a:ext cx="8229600" cy="1143000"/>
          </a:xfrm>
          <a:prstGeom prst="rect">
            <a:avLst/>
          </a:prstGeom>
        </p:spPr>
        <p:txBody>
          <a:bodyPr anchor="ctr">
            <a:normAutofit/>
          </a:bodyPr>
          <a:lstStyle/>
          <a:p>
            <a:r>
              <a:rPr lang="tr-TR" dirty="0"/>
              <a:t>Veri İletim Ortamları</a:t>
            </a:r>
          </a:p>
        </p:txBody>
      </p:sp>
      <p:pic>
        <p:nvPicPr>
          <p:cNvPr id="4" name="Resim 3">
            <a:extLst>
              <a:ext uri="{FF2B5EF4-FFF2-40B4-BE49-F238E27FC236}">
                <a16:creationId xmlns:a16="http://schemas.microsoft.com/office/drawing/2014/main" id="{4619BB48-C696-44A7-B779-04542B2B5659}"/>
              </a:ext>
            </a:extLst>
          </p:cNvPr>
          <p:cNvPicPr>
            <a:picLocks noChangeAspect="1"/>
          </p:cNvPicPr>
          <p:nvPr/>
        </p:nvPicPr>
        <p:blipFill>
          <a:blip r:embed="rId2"/>
          <a:stretch>
            <a:fillRect/>
          </a:stretch>
        </p:blipFill>
        <p:spPr>
          <a:xfrm>
            <a:off x="457200" y="2217261"/>
            <a:ext cx="8229600" cy="3291840"/>
          </a:xfrm>
          <a:prstGeom prst="rect">
            <a:avLst/>
          </a:prstGeom>
          <a:noFill/>
        </p:spPr>
      </p:pic>
    </p:spTree>
    <p:extLst>
      <p:ext uri="{BB962C8B-B14F-4D97-AF65-F5344CB8AC3E}">
        <p14:creationId xmlns:p14="http://schemas.microsoft.com/office/powerpoint/2010/main" val="3536885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4945D8-C964-4FC5-B0FE-F1B254E6C388}"/>
              </a:ext>
            </a:extLst>
          </p:cNvPr>
          <p:cNvSpPr>
            <a:spLocks noGrp="1"/>
          </p:cNvSpPr>
          <p:nvPr>
            <p:ph type="title"/>
          </p:nvPr>
        </p:nvSpPr>
        <p:spPr>
          <a:xfrm>
            <a:off x="457200" y="274638"/>
            <a:ext cx="8229600" cy="1143000"/>
          </a:xfrm>
          <a:prstGeom prst="rect">
            <a:avLst/>
          </a:prstGeom>
        </p:spPr>
        <p:txBody>
          <a:bodyPr anchor="ctr">
            <a:normAutofit/>
          </a:bodyPr>
          <a:lstStyle/>
          <a:p>
            <a:r>
              <a:rPr lang="tr-TR" dirty="0" err="1"/>
              <a:t>Koaksiyel</a:t>
            </a:r>
            <a:r>
              <a:rPr lang="tr-TR" dirty="0"/>
              <a:t> Kablo</a:t>
            </a:r>
          </a:p>
        </p:txBody>
      </p:sp>
      <p:sp>
        <p:nvSpPr>
          <p:cNvPr id="3" name="İçerik Yer Tutucusu 2">
            <a:extLst>
              <a:ext uri="{FF2B5EF4-FFF2-40B4-BE49-F238E27FC236}">
                <a16:creationId xmlns:a16="http://schemas.microsoft.com/office/drawing/2014/main" id="{34962746-9FCC-41CB-A6A4-705046CBF5B5}"/>
              </a:ext>
            </a:extLst>
          </p:cNvPr>
          <p:cNvSpPr>
            <a:spLocks noGrp="1"/>
          </p:cNvSpPr>
          <p:nvPr>
            <p:ph sz="half" idx="1"/>
          </p:nvPr>
        </p:nvSpPr>
        <p:spPr>
          <a:xfrm>
            <a:off x="457200" y="1600200"/>
            <a:ext cx="4038600" cy="4525963"/>
          </a:xfrm>
          <a:prstGeom prst="rect">
            <a:avLst/>
          </a:prstGeom>
        </p:spPr>
        <p:txBody>
          <a:bodyPr>
            <a:normAutofit/>
          </a:bodyPr>
          <a:lstStyle/>
          <a:p>
            <a:r>
              <a:rPr lang="tr-TR" dirty="0"/>
              <a:t>1950’lerde AT&amp;T </a:t>
            </a:r>
            <a:r>
              <a:rPr lang="tr-TR" dirty="0" err="1"/>
              <a:t>Bell</a:t>
            </a:r>
            <a:r>
              <a:rPr lang="tr-TR" dirty="0"/>
              <a:t> </a:t>
            </a:r>
            <a:r>
              <a:rPr lang="tr-TR" dirty="0" err="1"/>
              <a:t>Lboratuvarlarında</a:t>
            </a:r>
            <a:r>
              <a:rPr lang="tr-TR" dirty="0"/>
              <a:t> geliştirilmiştir.</a:t>
            </a:r>
          </a:p>
        </p:txBody>
      </p:sp>
      <p:pic>
        <p:nvPicPr>
          <p:cNvPr id="4" name="Resim 3">
            <a:extLst>
              <a:ext uri="{FF2B5EF4-FFF2-40B4-BE49-F238E27FC236}">
                <a16:creationId xmlns:a16="http://schemas.microsoft.com/office/drawing/2014/main" id="{B9FB9C46-519B-4C9E-86BF-40BF8C4F290F}"/>
              </a:ext>
            </a:extLst>
          </p:cNvPr>
          <p:cNvPicPr>
            <a:picLocks noChangeAspect="1"/>
          </p:cNvPicPr>
          <p:nvPr/>
        </p:nvPicPr>
        <p:blipFill>
          <a:blip r:embed="rId2"/>
          <a:stretch>
            <a:fillRect/>
          </a:stretch>
        </p:blipFill>
        <p:spPr>
          <a:xfrm>
            <a:off x="4648200" y="2826244"/>
            <a:ext cx="4038600" cy="2073875"/>
          </a:xfrm>
          <a:prstGeom prst="rect">
            <a:avLst/>
          </a:prstGeom>
          <a:noFill/>
        </p:spPr>
      </p:pic>
    </p:spTree>
    <p:extLst>
      <p:ext uri="{BB962C8B-B14F-4D97-AF65-F5344CB8AC3E}">
        <p14:creationId xmlns:p14="http://schemas.microsoft.com/office/powerpoint/2010/main" val="2495881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A71D4338-B275-4C29-8E40-0A2A3EC45D73}"/>
              </a:ext>
            </a:extLst>
          </p:cNvPr>
          <p:cNvSpPr>
            <a:spLocks noGrp="1"/>
          </p:cNvSpPr>
          <p:nvPr>
            <p:ph type="title"/>
          </p:nvPr>
        </p:nvSpPr>
        <p:spPr/>
        <p:txBody>
          <a:bodyPr>
            <a:normAutofit/>
          </a:bodyPr>
          <a:lstStyle/>
          <a:p>
            <a:r>
              <a:rPr lang="tr-TR" dirty="0" err="1"/>
              <a:t>Koaksiyel</a:t>
            </a:r>
            <a:r>
              <a:rPr lang="tr-TR" dirty="0"/>
              <a:t> Kablo Tipleri</a:t>
            </a:r>
          </a:p>
        </p:txBody>
      </p:sp>
      <p:graphicFrame>
        <p:nvGraphicFramePr>
          <p:cNvPr id="7" name="Tablo 7">
            <a:extLst>
              <a:ext uri="{FF2B5EF4-FFF2-40B4-BE49-F238E27FC236}">
                <a16:creationId xmlns:a16="http://schemas.microsoft.com/office/drawing/2014/main" id="{B6CAD627-34D4-48AC-BEF4-5C2D6888E7A8}"/>
              </a:ext>
            </a:extLst>
          </p:cNvPr>
          <p:cNvGraphicFramePr>
            <a:graphicFrameLocks noGrp="1"/>
          </p:cNvGraphicFramePr>
          <p:nvPr>
            <p:ph idx="1"/>
            <p:extLst>
              <p:ext uri="{D42A27DB-BD31-4B8C-83A1-F6EECF244321}">
                <p14:modId xmlns:p14="http://schemas.microsoft.com/office/powerpoint/2010/main" val="312494727"/>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4201652867"/>
                    </a:ext>
                  </a:extLst>
                </a:gridCol>
                <a:gridCol w="2743200">
                  <a:extLst>
                    <a:ext uri="{9D8B030D-6E8A-4147-A177-3AD203B41FA5}">
                      <a16:colId xmlns:a16="http://schemas.microsoft.com/office/drawing/2014/main" val="329817625"/>
                    </a:ext>
                  </a:extLst>
                </a:gridCol>
                <a:gridCol w="2743200">
                  <a:extLst>
                    <a:ext uri="{9D8B030D-6E8A-4147-A177-3AD203B41FA5}">
                      <a16:colId xmlns:a16="http://schemas.microsoft.com/office/drawing/2014/main" val="2906454153"/>
                    </a:ext>
                  </a:extLst>
                </a:gridCol>
              </a:tblGrid>
              <a:tr h="370840">
                <a:tc>
                  <a:txBody>
                    <a:bodyPr/>
                    <a:lstStyle/>
                    <a:p>
                      <a:pPr algn="ctr"/>
                      <a:r>
                        <a:rPr lang="tr-TR" dirty="0"/>
                        <a:t>Kablo Sınıfı</a:t>
                      </a:r>
                    </a:p>
                  </a:txBody>
                  <a:tcPr/>
                </a:tc>
                <a:tc>
                  <a:txBody>
                    <a:bodyPr/>
                    <a:lstStyle/>
                    <a:p>
                      <a:pPr algn="ctr"/>
                      <a:r>
                        <a:rPr lang="tr-TR" dirty="0"/>
                        <a:t>Empedans</a:t>
                      </a:r>
                    </a:p>
                  </a:txBody>
                  <a:tcPr/>
                </a:tc>
                <a:tc>
                  <a:txBody>
                    <a:bodyPr/>
                    <a:lstStyle/>
                    <a:p>
                      <a:pPr algn="ctr"/>
                      <a:r>
                        <a:rPr lang="tr-TR" dirty="0"/>
                        <a:t>Kullanım Alanı</a:t>
                      </a:r>
                    </a:p>
                  </a:txBody>
                  <a:tcPr/>
                </a:tc>
                <a:extLst>
                  <a:ext uri="{0D108BD9-81ED-4DB2-BD59-A6C34878D82A}">
                    <a16:rowId xmlns:a16="http://schemas.microsoft.com/office/drawing/2014/main" val="131425641"/>
                  </a:ext>
                </a:extLst>
              </a:tr>
              <a:tr h="370840">
                <a:tc>
                  <a:txBody>
                    <a:bodyPr/>
                    <a:lstStyle/>
                    <a:p>
                      <a:pPr algn="ctr"/>
                      <a:r>
                        <a:rPr lang="tr-TR" dirty="0"/>
                        <a:t>RG-8</a:t>
                      </a:r>
                    </a:p>
                  </a:txBody>
                  <a:tcPr/>
                </a:tc>
                <a:tc>
                  <a:txBody>
                    <a:bodyPr/>
                    <a:lstStyle/>
                    <a:p>
                      <a:pPr algn="ctr"/>
                      <a:r>
                        <a:rPr lang="tr-TR" dirty="0"/>
                        <a:t>50</a:t>
                      </a:r>
                      <a:r>
                        <a:rPr lang="el-GR" dirty="0"/>
                        <a:t>Ω</a:t>
                      </a:r>
                      <a:endParaRPr lang="tr-TR" dirty="0"/>
                    </a:p>
                  </a:txBody>
                  <a:tcPr/>
                </a:tc>
                <a:tc>
                  <a:txBody>
                    <a:bodyPr/>
                    <a:lstStyle/>
                    <a:p>
                      <a:pPr algn="ctr"/>
                      <a:r>
                        <a:rPr lang="tr-TR" dirty="0"/>
                        <a:t>10Base5 Ağlar</a:t>
                      </a:r>
                    </a:p>
                  </a:txBody>
                  <a:tcPr/>
                </a:tc>
                <a:extLst>
                  <a:ext uri="{0D108BD9-81ED-4DB2-BD59-A6C34878D82A}">
                    <a16:rowId xmlns:a16="http://schemas.microsoft.com/office/drawing/2014/main" val="2681672589"/>
                  </a:ext>
                </a:extLst>
              </a:tr>
              <a:tr h="370840">
                <a:tc>
                  <a:txBody>
                    <a:bodyPr/>
                    <a:lstStyle/>
                    <a:p>
                      <a:pPr algn="ctr"/>
                      <a:r>
                        <a:rPr lang="tr-TR" dirty="0"/>
                        <a:t>RG-58</a:t>
                      </a:r>
                    </a:p>
                  </a:txBody>
                  <a:tcPr/>
                </a:tc>
                <a:tc>
                  <a:txBody>
                    <a:bodyPr/>
                    <a:lstStyle/>
                    <a:p>
                      <a:pPr algn="ctr"/>
                      <a:r>
                        <a:rPr lang="el-GR" dirty="0"/>
                        <a:t>50Ω</a:t>
                      </a:r>
                    </a:p>
                  </a:txBody>
                  <a:tcPr/>
                </a:tc>
                <a:tc>
                  <a:txBody>
                    <a:bodyPr/>
                    <a:lstStyle/>
                    <a:p>
                      <a:pPr algn="ctr"/>
                      <a:r>
                        <a:rPr lang="tr-TR" dirty="0"/>
                        <a:t>10Base2 Ağlar</a:t>
                      </a:r>
                    </a:p>
                  </a:txBody>
                  <a:tcPr/>
                </a:tc>
                <a:extLst>
                  <a:ext uri="{0D108BD9-81ED-4DB2-BD59-A6C34878D82A}">
                    <a16:rowId xmlns:a16="http://schemas.microsoft.com/office/drawing/2014/main" val="1723376993"/>
                  </a:ext>
                </a:extLst>
              </a:tr>
              <a:tr h="370840">
                <a:tc>
                  <a:txBody>
                    <a:bodyPr/>
                    <a:lstStyle/>
                    <a:p>
                      <a:pPr algn="ctr"/>
                      <a:r>
                        <a:rPr lang="tr-TR" dirty="0"/>
                        <a:t>RG-59</a:t>
                      </a:r>
                    </a:p>
                  </a:txBody>
                  <a:tcPr/>
                </a:tc>
                <a:tc>
                  <a:txBody>
                    <a:bodyPr/>
                    <a:lstStyle/>
                    <a:p>
                      <a:pPr algn="ctr"/>
                      <a:r>
                        <a:rPr lang="tr-TR" dirty="0"/>
                        <a:t>75</a:t>
                      </a:r>
                      <a:r>
                        <a:rPr lang="el-GR" dirty="0"/>
                        <a:t>Ω</a:t>
                      </a:r>
                      <a:endParaRPr lang="tr-TR" dirty="0"/>
                    </a:p>
                  </a:txBody>
                  <a:tcPr/>
                </a:tc>
                <a:tc>
                  <a:txBody>
                    <a:bodyPr/>
                    <a:lstStyle/>
                    <a:p>
                      <a:pPr algn="ctr"/>
                      <a:r>
                        <a:rPr lang="tr-TR" dirty="0"/>
                        <a:t>Kablo TV</a:t>
                      </a:r>
                    </a:p>
                  </a:txBody>
                  <a:tcPr/>
                </a:tc>
                <a:extLst>
                  <a:ext uri="{0D108BD9-81ED-4DB2-BD59-A6C34878D82A}">
                    <a16:rowId xmlns:a16="http://schemas.microsoft.com/office/drawing/2014/main" val="1723242295"/>
                  </a:ext>
                </a:extLst>
              </a:tr>
              <a:tr h="370840">
                <a:tc>
                  <a:txBody>
                    <a:bodyPr/>
                    <a:lstStyle/>
                    <a:p>
                      <a:pPr algn="ctr"/>
                      <a:r>
                        <a:rPr lang="tr-TR" dirty="0"/>
                        <a:t>RG-6</a:t>
                      </a:r>
                    </a:p>
                  </a:txBody>
                  <a:tcPr/>
                </a:tc>
                <a:tc>
                  <a:txBody>
                    <a:bodyPr/>
                    <a:lstStyle/>
                    <a:p>
                      <a:pPr algn="ctr"/>
                      <a:r>
                        <a:rPr lang="el-GR" dirty="0"/>
                        <a:t>75Ω</a:t>
                      </a:r>
                    </a:p>
                  </a:txBody>
                  <a:tcPr/>
                </a:tc>
                <a:tc>
                  <a:txBody>
                    <a:bodyPr/>
                    <a:lstStyle/>
                    <a:p>
                      <a:pPr algn="ctr"/>
                      <a:r>
                        <a:rPr lang="tr-TR" dirty="0"/>
                        <a:t>Anten Kablosu</a:t>
                      </a:r>
                    </a:p>
                  </a:txBody>
                  <a:tcPr/>
                </a:tc>
                <a:extLst>
                  <a:ext uri="{0D108BD9-81ED-4DB2-BD59-A6C34878D82A}">
                    <a16:rowId xmlns:a16="http://schemas.microsoft.com/office/drawing/2014/main" val="3726059628"/>
                  </a:ext>
                </a:extLst>
              </a:tr>
              <a:tr h="370840">
                <a:tc>
                  <a:txBody>
                    <a:bodyPr/>
                    <a:lstStyle/>
                    <a:p>
                      <a:pPr algn="ctr"/>
                      <a:r>
                        <a:rPr lang="tr-TR" dirty="0"/>
                        <a:t>RG-11</a:t>
                      </a:r>
                    </a:p>
                  </a:txBody>
                  <a:tcPr/>
                </a:tc>
                <a:tc>
                  <a:txBody>
                    <a:bodyPr/>
                    <a:lstStyle/>
                    <a:p>
                      <a:pPr algn="ctr"/>
                      <a:r>
                        <a:rPr lang="el-GR" dirty="0"/>
                        <a:t>75Ω</a:t>
                      </a:r>
                    </a:p>
                  </a:txBody>
                  <a:tcPr/>
                </a:tc>
                <a:tc>
                  <a:txBody>
                    <a:bodyPr/>
                    <a:lstStyle/>
                    <a:p>
                      <a:pPr algn="ctr"/>
                      <a:r>
                        <a:rPr lang="tr-TR" dirty="0"/>
                        <a:t>Anten Kablosu</a:t>
                      </a:r>
                    </a:p>
                  </a:txBody>
                  <a:tcPr/>
                </a:tc>
                <a:extLst>
                  <a:ext uri="{0D108BD9-81ED-4DB2-BD59-A6C34878D82A}">
                    <a16:rowId xmlns:a16="http://schemas.microsoft.com/office/drawing/2014/main" val="131783342"/>
                  </a:ext>
                </a:extLst>
              </a:tr>
            </a:tbl>
          </a:graphicData>
        </a:graphic>
      </p:graphicFrame>
    </p:spTree>
    <p:extLst>
      <p:ext uri="{BB962C8B-B14F-4D97-AF65-F5344CB8AC3E}">
        <p14:creationId xmlns:p14="http://schemas.microsoft.com/office/powerpoint/2010/main" val="3886109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371203-C95E-4C21-A700-B1130E6CB153}"/>
              </a:ext>
            </a:extLst>
          </p:cNvPr>
          <p:cNvSpPr>
            <a:spLocks noGrp="1"/>
          </p:cNvSpPr>
          <p:nvPr>
            <p:ph type="title"/>
          </p:nvPr>
        </p:nvSpPr>
        <p:spPr/>
        <p:txBody>
          <a:bodyPr>
            <a:normAutofit fontScale="90000"/>
          </a:bodyPr>
          <a:lstStyle/>
          <a:p>
            <a:r>
              <a:rPr lang="tr-TR" dirty="0"/>
              <a:t>10Base5-Thicknet</a:t>
            </a:r>
            <a:br>
              <a:rPr lang="tr-TR" dirty="0"/>
            </a:br>
            <a:r>
              <a:rPr lang="tr-TR" dirty="0"/>
              <a:t>(Kalın </a:t>
            </a:r>
            <a:r>
              <a:rPr lang="tr-TR" dirty="0" err="1"/>
              <a:t>Koaksiyel</a:t>
            </a:r>
            <a:r>
              <a:rPr lang="tr-TR" dirty="0"/>
              <a:t> Kablo)</a:t>
            </a:r>
          </a:p>
        </p:txBody>
      </p:sp>
      <p:sp>
        <p:nvSpPr>
          <p:cNvPr id="3" name="İçerik Yer Tutucusu 2">
            <a:extLst>
              <a:ext uri="{FF2B5EF4-FFF2-40B4-BE49-F238E27FC236}">
                <a16:creationId xmlns:a16="http://schemas.microsoft.com/office/drawing/2014/main" id="{BCC3467B-28BE-4AD9-9A13-3E3BAFF0D603}"/>
              </a:ext>
            </a:extLst>
          </p:cNvPr>
          <p:cNvSpPr>
            <a:spLocks noGrp="1"/>
          </p:cNvSpPr>
          <p:nvPr>
            <p:ph idx="1"/>
          </p:nvPr>
        </p:nvSpPr>
        <p:spPr/>
        <p:txBody>
          <a:bodyPr>
            <a:normAutofit fontScale="70000" lnSpcReduction="20000"/>
          </a:bodyPr>
          <a:lstStyle/>
          <a:p>
            <a:r>
              <a:rPr lang="tr-TR" dirty="0"/>
              <a:t>Yerel Ağ kurulumunda ilk kullanılan kablolardır.</a:t>
            </a:r>
          </a:p>
          <a:p>
            <a:r>
              <a:rPr lang="tr-TR" dirty="0"/>
              <a:t>RG-8 kodlu </a:t>
            </a:r>
            <a:r>
              <a:rPr lang="tr-TR" dirty="0" err="1"/>
              <a:t>koaksiyel</a:t>
            </a:r>
            <a:r>
              <a:rPr lang="tr-TR" dirty="0"/>
              <a:t> kabloyu kullanır. 10mm çapındadır.</a:t>
            </a:r>
          </a:p>
          <a:p>
            <a:r>
              <a:rPr lang="tr-TR" dirty="0"/>
              <a:t>Genellikle sarı renktedir.</a:t>
            </a:r>
          </a:p>
          <a:p>
            <a:r>
              <a:rPr lang="tr-TR" dirty="0"/>
              <a:t>10Base5 ifadesindeki 10 değer kablonun 10Mbps hızında veri transferi yapabildiğini gösteriyor.</a:t>
            </a:r>
          </a:p>
          <a:p>
            <a:r>
              <a:rPr lang="tr-TR" dirty="0" err="1"/>
              <a:t>BaseBand</a:t>
            </a:r>
            <a:r>
              <a:rPr lang="tr-TR" dirty="0"/>
              <a:t> olarak çalışmaktadır.</a:t>
            </a:r>
          </a:p>
          <a:p>
            <a:r>
              <a:rPr lang="tr-TR" dirty="0"/>
              <a:t>5 değeri ise kablonun 500m kadar veri iletimi yapabildiğini göstermektedir.</a:t>
            </a:r>
          </a:p>
          <a:p>
            <a:r>
              <a:rPr lang="tr-TR" dirty="0"/>
              <a:t>Sert olmasından dolayı kurulumu ve montajı zordur.</a:t>
            </a:r>
          </a:p>
          <a:p>
            <a:r>
              <a:rPr lang="tr-TR" dirty="0"/>
              <a:t>2.5m bir siyah bant bulunur. Bu bant kabloya bağlanacak terminallerin yerlerini gösterir.</a:t>
            </a:r>
          </a:p>
          <a:p>
            <a:r>
              <a:rPr lang="tr-TR" dirty="0"/>
              <a:t>Bu tip ağlar için </a:t>
            </a:r>
            <a:r>
              <a:rPr lang="tr-TR" dirty="0" err="1"/>
              <a:t>transceiver</a:t>
            </a:r>
            <a:r>
              <a:rPr lang="tr-TR" dirty="0"/>
              <a:t> ve AUI bağlantı noktası kullanılır.</a:t>
            </a:r>
          </a:p>
          <a:p>
            <a:endParaRPr lang="tr-TR" dirty="0"/>
          </a:p>
        </p:txBody>
      </p:sp>
    </p:spTree>
    <p:extLst>
      <p:ext uri="{BB962C8B-B14F-4D97-AF65-F5344CB8AC3E}">
        <p14:creationId xmlns:p14="http://schemas.microsoft.com/office/powerpoint/2010/main" val="2685485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431CBD-91D3-402C-83B7-3BCE930CA040}"/>
              </a:ext>
            </a:extLst>
          </p:cNvPr>
          <p:cNvSpPr>
            <a:spLocks noGrp="1"/>
          </p:cNvSpPr>
          <p:nvPr>
            <p:ph type="title"/>
          </p:nvPr>
        </p:nvSpPr>
        <p:spPr/>
        <p:txBody>
          <a:bodyPr>
            <a:normAutofit fontScale="90000"/>
          </a:bodyPr>
          <a:lstStyle/>
          <a:p>
            <a:r>
              <a:rPr lang="tr-TR" dirty="0"/>
              <a:t>10Base2-Thicknet</a:t>
            </a:r>
            <a:br>
              <a:rPr lang="tr-TR" dirty="0"/>
            </a:br>
            <a:r>
              <a:rPr lang="tr-TR" dirty="0"/>
              <a:t>(İnce </a:t>
            </a:r>
            <a:r>
              <a:rPr lang="tr-TR" dirty="0" err="1"/>
              <a:t>Koaksiyel</a:t>
            </a:r>
            <a:r>
              <a:rPr lang="tr-TR" dirty="0"/>
              <a:t> Kablo)</a:t>
            </a:r>
          </a:p>
        </p:txBody>
      </p:sp>
      <p:sp>
        <p:nvSpPr>
          <p:cNvPr id="3" name="İçerik Yer Tutucusu 2">
            <a:extLst>
              <a:ext uri="{FF2B5EF4-FFF2-40B4-BE49-F238E27FC236}">
                <a16:creationId xmlns:a16="http://schemas.microsoft.com/office/drawing/2014/main" id="{D5ED3563-BEC5-481F-A139-E4C3ADE63097}"/>
              </a:ext>
            </a:extLst>
          </p:cNvPr>
          <p:cNvSpPr>
            <a:spLocks noGrp="1"/>
          </p:cNvSpPr>
          <p:nvPr>
            <p:ph idx="1"/>
          </p:nvPr>
        </p:nvSpPr>
        <p:spPr/>
        <p:txBody>
          <a:bodyPr>
            <a:normAutofit fontScale="70000" lnSpcReduction="20000"/>
          </a:bodyPr>
          <a:lstStyle/>
          <a:p>
            <a:r>
              <a:rPr lang="tr-TR" dirty="0"/>
              <a:t>1980 ile 90’ların başına kadar en yaygın kullanılan Ethernet kablosudur.</a:t>
            </a:r>
          </a:p>
          <a:p>
            <a:r>
              <a:rPr lang="tr-TR" dirty="0"/>
              <a:t>RG-58 kodlu </a:t>
            </a:r>
            <a:r>
              <a:rPr lang="tr-TR" dirty="0" err="1"/>
              <a:t>koaksiyel</a:t>
            </a:r>
            <a:r>
              <a:rPr lang="tr-TR" dirty="0"/>
              <a:t> kabloyu kullanır. 4mm çapındadır.</a:t>
            </a:r>
          </a:p>
          <a:p>
            <a:r>
              <a:rPr lang="tr-TR" dirty="0"/>
              <a:t>Genelde siyah renklidir.,</a:t>
            </a:r>
          </a:p>
          <a:p>
            <a:r>
              <a:rPr lang="tr-TR" dirty="0"/>
              <a:t>10Base2 ifadesindeki 10 değeri 10Mbps hızında veri transferi yapabildiğini gösterir.</a:t>
            </a:r>
          </a:p>
          <a:p>
            <a:r>
              <a:rPr lang="tr-TR" dirty="0" err="1"/>
              <a:t>Baseband</a:t>
            </a:r>
            <a:r>
              <a:rPr lang="tr-TR" dirty="0"/>
              <a:t> olarak çalışır.</a:t>
            </a:r>
          </a:p>
          <a:p>
            <a:r>
              <a:rPr lang="tr-TR" dirty="0"/>
              <a:t>2 değeri kablonun 185m kadar veri iletimi yapabileceğini gösterir.</a:t>
            </a:r>
          </a:p>
          <a:p>
            <a:r>
              <a:rPr lang="tr-TR" dirty="0"/>
              <a:t>Kabloya bağlanacak ağ cihazları arasında en az yarım metre bırakılmalıdır.</a:t>
            </a:r>
          </a:p>
          <a:p>
            <a:r>
              <a:rPr lang="tr-TR" dirty="0"/>
              <a:t>Aynı hat üzerinde en fazla 30 ağ cihazı bağlanabilir.</a:t>
            </a:r>
          </a:p>
          <a:p>
            <a:r>
              <a:rPr lang="tr-TR" dirty="0"/>
              <a:t>Bu tip ağlar BNC </a:t>
            </a:r>
            <a:r>
              <a:rPr lang="tr-TR" dirty="0" err="1"/>
              <a:t>konnektör</a:t>
            </a:r>
            <a:r>
              <a:rPr lang="tr-TR" dirty="0"/>
              <a:t> kullanır.</a:t>
            </a:r>
          </a:p>
        </p:txBody>
      </p:sp>
    </p:spTree>
    <p:extLst>
      <p:ext uri="{BB962C8B-B14F-4D97-AF65-F5344CB8AC3E}">
        <p14:creationId xmlns:p14="http://schemas.microsoft.com/office/powerpoint/2010/main" val="194545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lgili resim">
            <a:extLst>
              <a:ext uri="{FF2B5EF4-FFF2-40B4-BE49-F238E27FC236}">
                <a16:creationId xmlns:a16="http://schemas.microsoft.com/office/drawing/2014/main" id="{7C9EE8B2-937E-4BA8-B338-8A8A9DF2D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999" b="-1"/>
          <a:stretch/>
        </p:blipFill>
        <p:spPr bwMode="auto">
          <a:xfrm>
            <a:off x="20" y="10"/>
            <a:ext cx="9143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4206507-76F5-4316-AAF5-4EAFEE5EB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3BC2B61-D77E-45AB-8722-15BC6A718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a:extLst>
              <a:ext uri="{FF2B5EF4-FFF2-40B4-BE49-F238E27FC236}">
                <a16:creationId xmlns:a16="http://schemas.microsoft.com/office/drawing/2014/main" id="{F5A06F25-52B6-4050-B849-8C735CC60EC0}"/>
              </a:ext>
            </a:extLst>
          </p:cNvPr>
          <p:cNvSpPr>
            <a:spLocks noGrp="1"/>
          </p:cNvSpPr>
          <p:nvPr>
            <p:ph type="title"/>
          </p:nvPr>
        </p:nvSpPr>
        <p:spPr>
          <a:xfrm>
            <a:off x="840105" y="909637"/>
            <a:ext cx="7463790" cy="1616710"/>
          </a:xfrm>
        </p:spPr>
        <p:txBody>
          <a:bodyPr anchor="ctr">
            <a:normAutofit/>
          </a:bodyPr>
          <a:lstStyle/>
          <a:p>
            <a:r>
              <a:rPr lang="tr-TR">
                <a:solidFill>
                  <a:srgbClr val="FFFFFF"/>
                </a:solidFill>
              </a:rPr>
              <a:t>İnternet Nedir?</a:t>
            </a:r>
          </a:p>
        </p:txBody>
      </p:sp>
      <p:sp>
        <p:nvSpPr>
          <p:cNvPr id="3" name="İçerik Yer Tutucusu 2">
            <a:extLst>
              <a:ext uri="{FF2B5EF4-FFF2-40B4-BE49-F238E27FC236}">
                <a16:creationId xmlns:a16="http://schemas.microsoft.com/office/drawing/2014/main" id="{116FC44A-78AA-45D0-A791-4B5EA12F3900}"/>
              </a:ext>
            </a:extLst>
          </p:cNvPr>
          <p:cNvSpPr>
            <a:spLocks noGrp="1"/>
          </p:cNvSpPr>
          <p:nvPr>
            <p:ph idx="1"/>
          </p:nvPr>
        </p:nvSpPr>
        <p:spPr>
          <a:xfrm>
            <a:off x="840105" y="2808287"/>
            <a:ext cx="7463790" cy="3234373"/>
          </a:xfrm>
        </p:spPr>
        <p:txBody>
          <a:bodyPr>
            <a:normAutofit/>
          </a:bodyPr>
          <a:lstStyle/>
          <a:p>
            <a:pPr>
              <a:lnSpc>
                <a:spcPct val="90000"/>
              </a:lnSpc>
            </a:pPr>
            <a:r>
              <a:rPr lang="tr-TR" sz="2100">
                <a:solidFill>
                  <a:srgbClr val="FFFFFF"/>
                </a:solidFill>
              </a:rPr>
              <a:t>Yeryüzünün her yanındaki, kamusal, akademik, ticari bilgisayar ağlarını, bakır ya da fiberoptik kablolarla ya da kablosuz olarak, ortak yazılımlar sistemiyle birbirine bağlayan küresel bilgisayar ağı, küresel ağ, ağlar ağı.</a:t>
            </a:r>
          </a:p>
          <a:p>
            <a:pPr marL="0" indent="0">
              <a:lnSpc>
                <a:spcPct val="90000"/>
              </a:lnSpc>
              <a:buNone/>
            </a:pPr>
            <a:endParaRPr lang="tr-TR" sz="2100">
              <a:solidFill>
                <a:srgbClr val="FFFFFF"/>
              </a:solidFill>
            </a:endParaRPr>
          </a:p>
          <a:p>
            <a:pPr>
              <a:lnSpc>
                <a:spcPct val="90000"/>
              </a:lnSpc>
            </a:pPr>
            <a:r>
              <a:rPr lang="tr-TR" sz="2100">
                <a:solidFill>
                  <a:srgbClr val="FFFFFF"/>
                </a:solidFill>
              </a:rPr>
              <a:t>İnternet Protokolünü (TCP/IP protokolü) kullanan ağ geçitleri aracılığıyla fiziksel iletim ortamları üzerinden birbirleriyle bağlantılanmış, tekdüze bir adres uzayı kullanan, dünyanın her yerine erişimi olanaklı kılan, hiyerarşik yapıda paket anahtarlamalı ağlar ağı.</a:t>
            </a:r>
          </a:p>
          <a:p>
            <a:pPr>
              <a:lnSpc>
                <a:spcPct val="90000"/>
              </a:lnSpc>
            </a:pPr>
            <a:endParaRPr lang="tr-TR" sz="2100">
              <a:solidFill>
                <a:srgbClr val="FFFFFF"/>
              </a:solidFill>
            </a:endParaRPr>
          </a:p>
        </p:txBody>
      </p:sp>
    </p:spTree>
    <p:extLst>
      <p:ext uri="{BB962C8B-B14F-4D97-AF65-F5344CB8AC3E}">
        <p14:creationId xmlns:p14="http://schemas.microsoft.com/office/powerpoint/2010/main" val="272463992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4073656-65AC-4542-B7CC-EEDC56C9E6A3}"/>
              </a:ext>
            </a:extLst>
          </p:cNvPr>
          <p:cNvSpPr>
            <a:spLocks noGrp="1"/>
          </p:cNvSpPr>
          <p:nvPr>
            <p:ph type="title"/>
          </p:nvPr>
        </p:nvSpPr>
        <p:spPr/>
        <p:txBody>
          <a:bodyPr>
            <a:normAutofit fontScale="90000"/>
          </a:bodyPr>
          <a:lstStyle/>
          <a:p>
            <a:r>
              <a:rPr lang="tr-TR" dirty="0"/>
              <a:t>Kalın </a:t>
            </a:r>
            <a:r>
              <a:rPr lang="tr-TR" dirty="0" err="1"/>
              <a:t>Koaksiyel</a:t>
            </a:r>
            <a:r>
              <a:rPr lang="tr-TR" dirty="0"/>
              <a:t> Kablolarda Kullanılan </a:t>
            </a:r>
            <a:r>
              <a:rPr lang="tr-TR" dirty="0" err="1"/>
              <a:t>Konnektörler</a:t>
            </a:r>
            <a:endParaRPr lang="tr-TR" dirty="0"/>
          </a:p>
        </p:txBody>
      </p:sp>
      <p:sp>
        <p:nvSpPr>
          <p:cNvPr id="3" name="İçerik Yer Tutucusu 2">
            <a:extLst>
              <a:ext uri="{FF2B5EF4-FFF2-40B4-BE49-F238E27FC236}">
                <a16:creationId xmlns:a16="http://schemas.microsoft.com/office/drawing/2014/main" id="{06C4CD2C-D4DF-4A5C-8666-9207CB42CAE9}"/>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EC61F697-603B-49D4-B0D2-DD4BC74E5F6B}"/>
              </a:ext>
            </a:extLst>
          </p:cNvPr>
          <p:cNvPicPr>
            <a:picLocks noChangeAspect="1"/>
          </p:cNvPicPr>
          <p:nvPr/>
        </p:nvPicPr>
        <p:blipFill>
          <a:blip r:embed="rId2"/>
          <a:stretch>
            <a:fillRect/>
          </a:stretch>
        </p:blipFill>
        <p:spPr>
          <a:xfrm>
            <a:off x="683568" y="1600200"/>
            <a:ext cx="2143125" cy="2143125"/>
          </a:xfrm>
          <a:prstGeom prst="rect">
            <a:avLst/>
          </a:prstGeom>
        </p:spPr>
      </p:pic>
      <p:pic>
        <p:nvPicPr>
          <p:cNvPr id="5" name="Resim 4">
            <a:extLst>
              <a:ext uri="{FF2B5EF4-FFF2-40B4-BE49-F238E27FC236}">
                <a16:creationId xmlns:a16="http://schemas.microsoft.com/office/drawing/2014/main" id="{3FA740F7-202D-4522-B472-2B970AA165CD}"/>
              </a:ext>
            </a:extLst>
          </p:cNvPr>
          <p:cNvPicPr>
            <a:picLocks noChangeAspect="1"/>
          </p:cNvPicPr>
          <p:nvPr/>
        </p:nvPicPr>
        <p:blipFill>
          <a:blip r:embed="rId3"/>
          <a:stretch>
            <a:fillRect/>
          </a:stretch>
        </p:blipFill>
        <p:spPr>
          <a:xfrm>
            <a:off x="3583632" y="1619105"/>
            <a:ext cx="4876800" cy="2343150"/>
          </a:xfrm>
          <a:prstGeom prst="rect">
            <a:avLst/>
          </a:prstGeom>
        </p:spPr>
      </p:pic>
      <p:pic>
        <p:nvPicPr>
          <p:cNvPr id="6" name="Resim 5">
            <a:extLst>
              <a:ext uri="{FF2B5EF4-FFF2-40B4-BE49-F238E27FC236}">
                <a16:creationId xmlns:a16="http://schemas.microsoft.com/office/drawing/2014/main" id="{6C57CDAE-63BC-497E-8318-9DAF57E65E18}"/>
              </a:ext>
            </a:extLst>
          </p:cNvPr>
          <p:cNvPicPr>
            <a:picLocks noChangeAspect="1"/>
          </p:cNvPicPr>
          <p:nvPr/>
        </p:nvPicPr>
        <p:blipFill>
          <a:blip r:embed="rId4"/>
          <a:stretch>
            <a:fillRect/>
          </a:stretch>
        </p:blipFill>
        <p:spPr>
          <a:xfrm>
            <a:off x="3131840" y="4004901"/>
            <a:ext cx="2343150" cy="2343150"/>
          </a:xfrm>
          <a:prstGeom prst="rect">
            <a:avLst/>
          </a:prstGeom>
        </p:spPr>
      </p:pic>
      <p:pic>
        <p:nvPicPr>
          <p:cNvPr id="7" name="Resim 6">
            <a:extLst>
              <a:ext uri="{FF2B5EF4-FFF2-40B4-BE49-F238E27FC236}">
                <a16:creationId xmlns:a16="http://schemas.microsoft.com/office/drawing/2014/main" id="{45BD8B39-C0BB-407E-AE5C-43951655528C}"/>
              </a:ext>
            </a:extLst>
          </p:cNvPr>
          <p:cNvPicPr>
            <a:picLocks noChangeAspect="1"/>
          </p:cNvPicPr>
          <p:nvPr/>
        </p:nvPicPr>
        <p:blipFill>
          <a:blip r:embed="rId5"/>
          <a:stretch>
            <a:fillRect/>
          </a:stretch>
        </p:blipFill>
        <p:spPr>
          <a:xfrm>
            <a:off x="5998870" y="4086224"/>
            <a:ext cx="2343151" cy="2343151"/>
          </a:xfrm>
          <a:prstGeom prst="rect">
            <a:avLst/>
          </a:prstGeom>
        </p:spPr>
      </p:pic>
    </p:spTree>
    <p:extLst>
      <p:ext uri="{BB962C8B-B14F-4D97-AF65-F5344CB8AC3E}">
        <p14:creationId xmlns:p14="http://schemas.microsoft.com/office/powerpoint/2010/main" val="2125090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4E2721-DC2E-4CB5-948E-448CD52093C3}"/>
              </a:ext>
            </a:extLst>
          </p:cNvPr>
          <p:cNvSpPr>
            <a:spLocks noGrp="1"/>
          </p:cNvSpPr>
          <p:nvPr>
            <p:ph type="title"/>
          </p:nvPr>
        </p:nvSpPr>
        <p:spPr/>
        <p:txBody>
          <a:bodyPr>
            <a:normAutofit fontScale="90000"/>
          </a:bodyPr>
          <a:lstStyle/>
          <a:p>
            <a:r>
              <a:rPr lang="tr-TR" dirty="0"/>
              <a:t>İnce</a:t>
            </a:r>
            <a:r>
              <a:rPr lang="sv-SE" dirty="0"/>
              <a:t> Koaksiyel Kablolarda Kullanılan Konnektörler</a:t>
            </a:r>
            <a:endParaRPr lang="tr-TR" dirty="0"/>
          </a:p>
        </p:txBody>
      </p:sp>
      <p:sp>
        <p:nvSpPr>
          <p:cNvPr id="3" name="İçerik Yer Tutucusu 2">
            <a:extLst>
              <a:ext uri="{FF2B5EF4-FFF2-40B4-BE49-F238E27FC236}">
                <a16:creationId xmlns:a16="http://schemas.microsoft.com/office/drawing/2014/main" id="{32E4B163-2A59-49FC-B85D-B6757EBA86EB}"/>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5B4FEE4C-A60A-4883-A462-5FE80CE86182}"/>
              </a:ext>
            </a:extLst>
          </p:cNvPr>
          <p:cNvPicPr>
            <a:picLocks noChangeAspect="1"/>
          </p:cNvPicPr>
          <p:nvPr/>
        </p:nvPicPr>
        <p:blipFill>
          <a:blip r:embed="rId2"/>
          <a:stretch>
            <a:fillRect/>
          </a:stretch>
        </p:blipFill>
        <p:spPr>
          <a:xfrm>
            <a:off x="755576" y="1720056"/>
            <a:ext cx="2143125" cy="2143125"/>
          </a:xfrm>
          <a:prstGeom prst="rect">
            <a:avLst/>
          </a:prstGeom>
        </p:spPr>
      </p:pic>
      <p:pic>
        <p:nvPicPr>
          <p:cNvPr id="5" name="Resim 4">
            <a:extLst>
              <a:ext uri="{FF2B5EF4-FFF2-40B4-BE49-F238E27FC236}">
                <a16:creationId xmlns:a16="http://schemas.microsoft.com/office/drawing/2014/main" id="{77974CC9-3DF1-43AC-83D8-F9921A16DA10}"/>
              </a:ext>
            </a:extLst>
          </p:cNvPr>
          <p:cNvPicPr>
            <a:picLocks noChangeAspect="1"/>
          </p:cNvPicPr>
          <p:nvPr/>
        </p:nvPicPr>
        <p:blipFill>
          <a:blip r:embed="rId3"/>
          <a:stretch>
            <a:fillRect/>
          </a:stretch>
        </p:blipFill>
        <p:spPr>
          <a:xfrm>
            <a:off x="3494703" y="1600200"/>
            <a:ext cx="2143125" cy="2143125"/>
          </a:xfrm>
          <a:prstGeom prst="rect">
            <a:avLst/>
          </a:prstGeom>
        </p:spPr>
      </p:pic>
      <p:pic>
        <p:nvPicPr>
          <p:cNvPr id="6" name="Resim 5">
            <a:extLst>
              <a:ext uri="{FF2B5EF4-FFF2-40B4-BE49-F238E27FC236}">
                <a16:creationId xmlns:a16="http://schemas.microsoft.com/office/drawing/2014/main" id="{734FA5F4-FCEC-43EC-AD82-95757ABEECC9}"/>
              </a:ext>
            </a:extLst>
          </p:cNvPr>
          <p:cNvPicPr>
            <a:picLocks noChangeAspect="1"/>
          </p:cNvPicPr>
          <p:nvPr/>
        </p:nvPicPr>
        <p:blipFill>
          <a:blip r:embed="rId4"/>
          <a:stretch>
            <a:fillRect/>
          </a:stretch>
        </p:blipFill>
        <p:spPr>
          <a:xfrm>
            <a:off x="6146351" y="1986755"/>
            <a:ext cx="2838450" cy="1609725"/>
          </a:xfrm>
          <a:prstGeom prst="rect">
            <a:avLst/>
          </a:prstGeom>
        </p:spPr>
      </p:pic>
      <p:pic>
        <p:nvPicPr>
          <p:cNvPr id="7" name="Resim 6">
            <a:extLst>
              <a:ext uri="{FF2B5EF4-FFF2-40B4-BE49-F238E27FC236}">
                <a16:creationId xmlns:a16="http://schemas.microsoft.com/office/drawing/2014/main" id="{690AF770-E2ED-4BD3-A54E-352F2F68E11F}"/>
              </a:ext>
            </a:extLst>
          </p:cNvPr>
          <p:cNvPicPr>
            <a:picLocks noChangeAspect="1"/>
          </p:cNvPicPr>
          <p:nvPr/>
        </p:nvPicPr>
        <p:blipFill>
          <a:blip r:embed="rId5"/>
          <a:stretch>
            <a:fillRect/>
          </a:stretch>
        </p:blipFill>
        <p:spPr>
          <a:xfrm>
            <a:off x="2555776" y="3988232"/>
            <a:ext cx="4383301" cy="2707048"/>
          </a:xfrm>
          <a:prstGeom prst="rect">
            <a:avLst/>
          </a:prstGeom>
        </p:spPr>
      </p:pic>
    </p:spTree>
    <p:extLst>
      <p:ext uri="{BB962C8B-B14F-4D97-AF65-F5344CB8AC3E}">
        <p14:creationId xmlns:p14="http://schemas.microsoft.com/office/powerpoint/2010/main" val="491789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5D46A6-8417-4FD3-A6E3-3F9C82F48EBE}"/>
              </a:ext>
            </a:extLst>
          </p:cNvPr>
          <p:cNvSpPr>
            <a:spLocks noGrp="1"/>
          </p:cNvSpPr>
          <p:nvPr>
            <p:ph type="title"/>
          </p:nvPr>
        </p:nvSpPr>
        <p:spPr/>
        <p:txBody>
          <a:bodyPr/>
          <a:lstStyle/>
          <a:p>
            <a:r>
              <a:rPr lang="tr-TR" dirty="0"/>
              <a:t>Çift Burgulu Kablo(</a:t>
            </a:r>
            <a:r>
              <a:rPr lang="tr-TR" dirty="0" err="1"/>
              <a:t>Twisted</a:t>
            </a:r>
            <a:r>
              <a:rPr lang="tr-TR" dirty="0"/>
              <a:t> </a:t>
            </a:r>
            <a:r>
              <a:rPr lang="tr-TR" dirty="0" err="1"/>
              <a:t>Pair</a:t>
            </a:r>
            <a:r>
              <a:rPr lang="tr-TR" dirty="0"/>
              <a:t>)</a:t>
            </a:r>
          </a:p>
        </p:txBody>
      </p:sp>
      <p:sp>
        <p:nvSpPr>
          <p:cNvPr id="3" name="İçerik Yer Tutucusu 2">
            <a:extLst>
              <a:ext uri="{FF2B5EF4-FFF2-40B4-BE49-F238E27FC236}">
                <a16:creationId xmlns:a16="http://schemas.microsoft.com/office/drawing/2014/main" id="{D0294F13-2A6B-4C4D-A55E-2ADC1FC7B8E1}"/>
              </a:ext>
            </a:extLst>
          </p:cNvPr>
          <p:cNvSpPr>
            <a:spLocks noGrp="1"/>
          </p:cNvSpPr>
          <p:nvPr>
            <p:ph idx="1"/>
          </p:nvPr>
        </p:nvSpPr>
        <p:spPr/>
        <p:txBody>
          <a:bodyPr/>
          <a:lstStyle/>
          <a:p>
            <a:r>
              <a:rPr lang="tr-TR" dirty="0" err="1"/>
              <a:t>LAN’larda</a:t>
            </a:r>
            <a:r>
              <a:rPr lang="tr-TR" dirty="0"/>
              <a:t> kullanılan ve telefon kablosuna benzer yapıdaki bu kablo türünde bir çift kablo sarmal şeklinde yer alır.</a:t>
            </a:r>
          </a:p>
          <a:p>
            <a:r>
              <a:rPr lang="tr-TR" dirty="0"/>
              <a:t>Sarmal yapı kabloyu elektromanyetik etkileşimden koruyarak gürültüyü azaltır.</a:t>
            </a:r>
          </a:p>
          <a:p>
            <a:r>
              <a:rPr lang="tr-TR" dirty="0"/>
              <a:t>Sarmal çiftli, dörtlü, sekizli olabilir.</a:t>
            </a:r>
          </a:p>
        </p:txBody>
      </p:sp>
    </p:spTree>
    <p:extLst>
      <p:ext uri="{BB962C8B-B14F-4D97-AF65-F5344CB8AC3E}">
        <p14:creationId xmlns:p14="http://schemas.microsoft.com/office/powerpoint/2010/main" val="338528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58A539-DC6E-4ED4-8261-029D2ED6A9EA}"/>
              </a:ext>
            </a:extLst>
          </p:cNvPr>
          <p:cNvSpPr>
            <a:spLocks noGrp="1"/>
          </p:cNvSpPr>
          <p:nvPr>
            <p:ph type="title"/>
          </p:nvPr>
        </p:nvSpPr>
        <p:spPr/>
        <p:txBody>
          <a:bodyPr/>
          <a:lstStyle/>
          <a:p>
            <a:r>
              <a:rPr lang="tr-TR" dirty="0"/>
              <a:t>Çift Burgulu Kablo Tipleri</a:t>
            </a:r>
          </a:p>
        </p:txBody>
      </p:sp>
      <p:sp>
        <p:nvSpPr>
          <p:cNvPr id="3" name="İçerik Yer Tutucusu 2">
            <a:extLst>
              <a:ext uri="{FF2B5EF4-FFF2-40B4-BE49-F238E27FC236}">
                <a16:creationId xmlns:a16="http://schemas.microsoft.com/office/drawing/2014/main" id="{B9C56263-A589-4A30-B27E-5B2F068647AC}"/>
              </a:ext>
            </a:extLst>
          </p:cNvPr>
          <p:cNvSpPr>
            <a:spLocks noGrp="1"/>
          </p:cNvSpPr>
          <p:nvPr>
            <p:ph idx="1"/>
          </p:nvPr>
        </p:nvSpPr>
        <p:spPr/>
        <p:txBody>
          <a:bodyPr/>
          <a:lstStyle/>
          <a:p>
            <a:r>
              <a:rPr lang="tr-TR" dirty="0"/>
              <a:t>UTP(</a:t>
            </a:r>
            <a:r>
              <a:rPr lang="tr-TR" dirty="0" err="1"/>
              <a:t>Unshielded</a:t>
            </a:r>
            <a:r>
              <a:rPr lang="tr-TR" dirty="0"/>
              <a:t> </a:t>
            </a:r>
            <a:r>
              <a:rPr lang="tr-TR" dirty="0" err="1"/>
              <a:t>Twisted</a:t>
            </a:r>
            <a:r>
              <a:rPr lang="tr-TR" dirty="0"/>
              <a:t> </a:t>
            </a:r>
            <a:r>
              <a:rPr lang="tr-TR" dirty="0" err="1"/>
              <a:t>Pair</a:t>
            </a:r>
            <a:r>
              <a:rPr lang="tr-TR" dirty="0"/>
              <a:t>-Korumasız Çift Burgulu Kablo)</a:t>
            </a:r>
          </a:p>
          <a:p>
            <a:r>
              <a:rPr lang="tr-TR" dirty="0"/>
              <a:t>STP(</a:t>
            </a:r>
            <a:r>
              <a:rPr lang="tr-TR" dirty="0" err="1"/>
              <a:t>Shielded</a:t>
            </a:r>
            <a:r>
              <a:rPr lang="tr-TR" dirty="0"/>
              <a:t> </a:t>
            </a:r>
            <a:r>
              <a:rPr lang="tr-TR" dirty="0" err="1"/>
              <a:t>Twisted</a:t>
            </a:r>
            <a:r>
              <a:rPr lang="tr-TR" dirty="0"/>
              <a:t> </a:t>
            </a:r>
            <a:r>
              <a:rPr lang="tr-TR" dirty="0" err="1"/>
              <a:t>Pair</a:t>
            </a:r>
            <a:r>
              <a:rPr lang="tr-TR" dirty="0"/>
              <a:t>-Korumalı Çift Burgulu Kablo)</a:t>
            </a:r>
          </a:p>
          <a:p>
            <a:r>
              <a:rPr lang="tr-TR" dirty="0"/>
              <a:t>FTP(</a:t>
            </a:r>
            <a:r>
              <a:rPr lang="tr-TR" dirty="0" err="1"/>
              <a:t>Foilded</a:t>
            </a:r>
            <a:r>
              <a:rPr lang="tr-TR" dirty="0"/>
              <a:t> </a:t>
            </a:r>
            <a:r>
              <a:rPr lang="tr-TR" dirty="0" err="1"/>
              <a:t>Twisted</a:t>
            </a:r>
            <a:r>
              <a:rPr lang="tr-TR" dirty="0"/>
              <a:t> </a:t>
            </a:r>
            <a:r>
              <a:rPr lang="tr-TR" dirty="0" err="1"/>
              <a:t>Pair</a:t>
            </a:r>
            <a:r>
              <a:rPr lang="tr-TR" dirty="0"/>
              <a:t>-Folyolu Çift Burgulu Kablo)</a:t>
            </a:r>
          </a:p>
        </p:txBody>
      </p:sp>
    </p:spTree>
    <p:extLst>
      <p:ext uri="{BB962C8B-B14F-4D97-AF65-F5344CB8AC3E}">
        <p14:creationId xmlns:p14="http://schemas.microsoft.com/office/powerpoint/2010/main" val="173548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1CA5466E-1C68-415C-B81C-2516BEB7EA92}"/>
              </a:ext>
            </a:extLst>
          </p:cNvPr>
          <p:cNvPicPr>
            <a:picLocks noChangeAspect="1"/>
          </p:cNvPicPr>
          <p:nvPr/>
        </p:nvPicPr>
        <p:blipFill>
          <a:blip r:embed="rId3"/>
          <a:stretch>
            <a:fillRect/>
          </a:stretch>
        </p:blipFill>
        <p:spPr>
          <a:xfrm>
            <a:off x="91017" y="54409"/>
            <a:ext cx="8873471" cy="6655104"/>
          </a:xfrm>
          <a:prstGeom prst="rect">
            <a:avLst/>
          </a:prstGeom>
          <a:noFill/>
        </p:spPr>
      </p:pic>
    </p:spTree>
    <p:extLst>
      <p:ext uri="{BB962C8B-B14F-4D97-AF65-F5344CB8AC3E}">
        <p14:creationId xmlns:p14="http://schemas.microsoft.com/office/powerpoint/2010/main" val="3018978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7E4B23-AFC5-483F-B7E1-0DE16E519B12}"/>
              </a:ext>
            </a:extLst>
          </p:cNvPr>
          <p:cNvSpPr>
            <a:spLocks noGrp="1"/>
          </p:cNvSpPr>
          <p:nvPr>
            <p:ph type="title"/>
          </p:nvPr>
        </p:nvSpPr>
        <p:spPr/>
        <p:txBody>
          <a:bodyPr>
            <a:normAutofit fontScale="90000"/>
          </a:bodyPr>
          <a:lstStyle/>
          <a:p>
            <a:r>
              <a:rPr lang="tr-TR" dirty="0"/>
              <a:t>Çift Burgulu Kabloda Kullanılan </a:t>
            </a:r>
            <a:r>
              <a:rPr lang="tr-TR" dirty="0" err="1"/>
              <a:t>Konnektörler</a:t>
            </a:r>
            <a:endParaRPr lang="tr-TR" dirty="0"/>
          </a:p>
        </p:txBody>
      </p:sp>
      <p:sp>
        <p:nvSpPr>
          <p:cNvPr id="3" name="İçerik Yer Tutucusu 2">
            <a:extLst>
              <a:ext uri="{FF2B5EF4-FFF2-40B4-BE49-F238E27FC236}">
                <a16:creationId xmlns:a16="http://schemas.microsoft.com/office/drawing/2014/main" id="{F1DF41C0-4027-43C6-9699-0BB12E24BE9C}"/>
              </a:ext>
            </a:extLst>
          </p:cNvPr>
          <p:cNvSpPr>
            <a:spLocks noGrp="1"/>
          </p:cNvSpPr>
          <p:nvPr>
            <p:ph idx="1"/>
          </p:nvPr>
        </p:nvSpPr>
        <p:spPr/>
        <p:txBody>
          <a:bodyPr/>
          <a:lstStyle/>
          <a:p>
            <a:r>
              <a:rPr lang="tr-TR" dirty="0"/>
              <a:t>8 </a:t>
            </a:r>
            <a:r>
              <a:rPr lang="tr-TR" dirty="0" err="1"/>
              <a:t>pin</a:t>
            </a:r>
            <a:r>
              <a:rPr lang="tr-TR" dirty="0"/>
              <a:t> (RJ-45)</a:t>
            </a:r>
          </a:p>
          <a:p>
            <a:r>
              <a:rPr lang="tr-TR" dirty="0"/>
              <a:t>4 </a:t>
            </a:r>
            <a:r>
              <a:rPr lang="tr-TR" dirty="0" err="1"/>
              <a:t>pin</a:t>
            </a:r>
            <a:r>
              <a:rPr lang="tr-TR" dirty="0"/>
              <a:t> (RJ-11)</a:t>
            </a:r>
          </a:p>
        </p:txBody>
      </p:sp>
      <p:pic>
        <p:nvPicPr>
          <p:cNvPr id="4" name="Resim 3">
            <a:extLst>
              <a:ext uri="{FF2B5EF4-FFF2-40B4-BE49-F238E27FC236}">
                <a16:creationId xmlns:a16="http://schemas.microsoft.com/office/drawing/2014/main" id="{9D4867ED-EB1D-4AB9-8ABE-68FDDFB7EB9E}"/>
              </a:ext>
            </a:extLst>
          </p:cNvPr>
          <p:cNvPicPr>
            <a:picLocks noChangeAspect="1"/>
          </p:cNvPicPr>
          <p:nvPr/>
        </p:nvPicPr>
        <p:blipFill>
          <a:blip r:embed="rId2"/>
          <a:stretch>
            <a:fillRect/>
          </a:stretch>
        </p:blipFill>
        <p:spPr>
          <a:xfrm>
            <a:off x="5652120" y="1600200"/>
            <a:ext cx="2143125" cy="2143125"/>
          </a:xfrm>
          <a:prstGeom prst="rect">
            <a:avLst/>
          </a:prstGeom>
        </p:spPr>
      </p:pic>
      <p:pic>
        <p:nvPicPr>
          <p:cNvPr id="5" name="Resim 4">
            <a:extLst>
              <a:ext uri="{FF2B5EF4-FFF2-40B4-BE49-F238E27FC236}">
                <a16:creationId xmlns:a16="http://schemas.microsoft.com/office/drawing/2014/main" id="{828F3707-9342-464B-95A9-230339D74A4C}"/>
              </a:ext>
            </a:extLst>
          </p:cNvPr>
          <p:cNvPicPr>
            <a:picLocks noChangeAspect="1"/>
          </p:cNvPicPr>
          <p:nvPr/>
        </p:nvPicPr>
        <p:blipFill>
          <a:blip r:embed="rId3"/>
          <a:stretch>
            <a:fillRect/>
          </a:stretch>
        </p:blipFill>
        <p:spPr>
          <a:xfrm>
            <a:off x="5652120" y="3429000"/>
            <a:ext cx="2143125" cy="2143125"/>
          </a:xfrm>
          <a:prstGeom prst="rect">
            <a:avLst/>
          </a:prstGeom>
        </p:spPr>
      </p:pic>
    </p:spTree>
    <p:extLst>
      <p:ext uri="{BB962C8B-B14F-4D97-AF65-F5344CB8AC3E}">
        <p14:creationId xmlns:p14="http://schemas.microsoft.com/office/powerpoint/2010/main" val="1343038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601FFB-B627-4B8D-AA1C-62A9A2CC7FE1}"/>
              </a:ext>
            </a:extLst>
          </p:cNvPr>
          <p:cNvSpPr>
            <a:spLocks noGrp="1"/>
          </p:cNvSpPr>
          <p:nvPr>
            <p:ph type="title"/>
          </p:nvPr>
        </p:nvSpPr>
        <p:spPr/>
        <p:txBody>
          <a:bodyPr/>
          <a:lstStyle/>
          <a:p>
            <a:r>
              <a:rPr lang="tr-TR" dirty="0"/>
              <a:t>Kablo Hazırlama</a:t>
            </a:r>
          </a:p>
        </p:txBody>
      </p:sp>
      <p:sp>
        <p:nvSpPr>
          <p:cNvPr id="3" name="İçerik Yer Tutucusu 2">
            <a:extLst>
              <a:ext uri="{FF2B5EF4-FFF2-40B4-BE49-F238E27FC236}">
                <a16:creationId xmlns:a16="http://schemas.microsoft.com/office/drawing/2014/main" id="{7DBA2784-1097-4457-95C5-27FCC0D62360}"/>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1987864E-6710-4199-B7AB-AC177E03B298}"/>
              </a:ext>
            </a:extLst>
          </p:cNvPr>
          <p:cNvPicPr>
            <a:picLocks noChangeAspect="1"/>
          </p:cNvPicPr>
          <p:nvPr/>
        </p:nvPicPr>
        <p:blipFill>
          <a:blip r:embed="rId2"/>
          <a:stretch>
            <a:fillRect/>
          </a:stretch>
        </p:blipFill>
        <p:spPr>
          <a:xfrm>
            <a:off x="457200" y="1626452"/>
            <a:ext cx="3336578" cy="2755716"/>
          </a:xfrm>
          <a:prstGeom prst="rect">
            <a:avLst/>
          </a:prstGeom>
        </p:spPr>
      </p:pic>
      <p:pic>
        <p:nvPicPr>
          <p:cNvPr id="5" name="Resim 4">
            <a:extLst>
              <a:ext uri="{FF2B5EF4-FFF2-40B4-BE49-F238E27FC236}">
                <a16:creationId xmlns:a16="http://schemas.microsoft.com/office/drawing/2014/main" id="{A4652922-4222-4854-BDBC-6097EB0064D2}"/>
              </a:ext>
            </a:extLst>
          </p:cNvPr>
          <p:cNvPicPr>
            <a:picLocks noChangeAspect="1"/>
          </p:cNvPicPr>
          <p:nvPr/>
        </p:nvPicPr>
        <p:blipFill>
          <a:blip r:embed="rId3"/>
          <a:stretch>
            <a:fillRect/>
          </a:stretch>
        </p:blipFill>
        <p:spPr>
          <a:xfrm>
            <a:off x="5580112" y="1626452"/>
            <a:ext cx="2823480" cy="2755716"/>
          </a:xfrm>
          <a:prstGeom prst="rect">
            <a:avLst/>
          </a:prstGeom>
        </p:spPr>
      </p:pic>
    </p:spTree>
    <p:extLst>
      <p:ext uri="{BB962C8B-B14F-4D97-AF65-F5344CB8AC3E}">
        <p14:creationId xmlns:p14="http://schemas.microsoft.com/office/powerpoint/2010/main" val="1895803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FA1616-C0C1-44F7-9EAD-02256A5BF3CA}"/>
              </a:ext>
            </a:extLst>
          </p:cNvPr>
          <p:cNvSpPr>
            <a:spLocks noGrp="1"/>
          </p:cNvSpPr>
          <p:nvPr>
            <p:ph type="title"/>
          </p:nvPr>
        </p:nvSpPr>
        <p:spPr>
          <a:xfrm>
            <a:off x="457200" y="274638"/>
            <a:ext cx="8229600" cy="1143000"/>
          </a:xfrm>
          <a:prstGeom prst="rect">
            <a:avLst/>
          </a:prstGeom>
        </p:spPr>
        <p:txBody>
          <a:bodyPr anchor="ctr">
            <a:normAutofit/>
          </a:bodyPr>
          <a:lstStyle/>
          <a:p>
            <a:r>
              <a:rPr lang="tr-TR" dirty="0"/>
              <a:t>Kablo Standartları</a:t>
            </a:r>
          </a:p>
        </p:txBody>
      </p:sp>
      <p:pic>
        <p:nvPicPr>
          <p:cNvPr id="4" name="Resim 3" descr="metin içeren bir resim&#10;&#10;Açıklama otomatik olarak oluşturuldu">
            <a:extLst>
              <a:ext uri="{FF2B5EF4-FFF2-40B4-BE49-F238E27FC236}">
                <a16:creationId xmlns:a16="http://schemas.microsoft.com/office/drawing/2014/main" id="{AE331724-6E3E-42ED-9BEE-2C425B535546}"/>
              </a:ext>
            </a:extLst>
          </p:cNvPr>
          <p:cNvPicPr>
            <a:picLocks noChangeAspect="1"/>
          </p:cNvPicPr>
          <p:nvPr/>
        </p:nvPicPr>
        <p:blipFill>
          <a:blip r:embed="rId2"/>
          <a:stretch>
            <a:fillRect/>
          </a:stretch>
        </p:blipFill>
        <p:spPr>
          <a:xfrm>
            <a:off x="457200" y="1908651"/>
            <a:ext cx="8229600" cy="3909060"/>
          </a:xfrm>
          <a:prstGeom prst="rect">
            <a:avLst/>
          </a:prstGeom>
          <a:noFill/>
        </p:spPr>
      </p:pic>
    </p:spTree>
    <p:extLst>
      <p:ext uri="{BB962C8B-B14F-4D97-AF65-F5344CB8AC3E}">
        <p14:creationId xmlns:p14="http://schemas.microsoft.com/office/powerpoint/2010/main" val="266228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A90811-1CC9-4BC0-8BB6-53708CD10619}"/>
              </a:ext>
            </a:extLst>
          </p:cNvPr>
          <p:cNvSpPr>
            <a:spLocks noGrp="1"/>
          </p:cNvSpPr>
          <p:nvPr>
            <p:ph type="title"/>
          </p:nvPr>
        </p:nvSpPr>
        <p:spPr/>
        <p:txBody>
          <a:bodyPr/>
          <a:lstStyle/>
          <a:p>
            <a:r>
              <a:rPr lang="tr-TR" dirty="0"/>
              <a:t>Düz ve Çapraz Kablo</a:t>
            </a:r>
          </a:p>
        </p:txBody>
      </p:sp>
      <p:sp>
        <p:nvSpPr>
          <p:cNvPr id="3" name="İçerik Yer Tutucusu 2">
            <a:extLst>
              <a:ext uri="{FF2B5EF4-FFF2-40B4-BE49-F238E27FC236}">
                <a16:creationId xmlns:a16="http://schemas.microsoft.com/office/drawing/2014/main" id="{A433F04C-A7C0-43CC-97A6-9F162AAD37EE}"/>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391421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descr="ekran görüntüsü içeren bir resim&#10;&#10;Açıklama otomatik olarak oluşturuldu">
            <a:extLst>
              <a:ext uri="{FF2B5EF4-FFF2-40B4-BE49-F238E27FC236}">
                <a16:creationId xmlns:a16="http://schemas.microsoft.com/office/drawing/2014/main" id="{F856C915-8E3D-4E02-857D-E0943AB5EC14}"/>
              </a:ext>
            </a:extLst>
          </p:cNvPr>
          <p:cNvPicPr>
            <a:picLocks noChangeAspect="1"/>
          </p:cNvPicPr>
          <p:nvPr/>
        </p:nvPicPr>
        <p:blipFill>
          <a:blip r:embed="rId2"/>
          <a:stretch>
            <a:fillRect/>
          </a:stretch>
        </p:blipFill>
        <p:spPr>
          <a:xfrm>
            <a:off x="1379300" y="68263"/>
            <a:ext cx="6385400" cy="6721475"/>
          </a:xfrm>
          <a:prstGeom prst="rect">
            <a:avLst/>
          </a:prstGeom>
          <a:noFill/>
        </p:spPr>
      </p:pic>
    </p:spTree>
    <p:extLst>
      <p:ext uri="{BB962C8B-B14F-4D97-AF65-F5344CB8AC3E}">
        <p14:creationId xmlns:p14="http://schemas.microsoft.com/office/powerpoint/2010/main" val="4020313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lgili resim">
            <a:extLst>
              <a:ext uri="{FF2B5EF4-FFF2-40B4-BE49-F238E27FC236}">
                <a16:creationId xmlns:a16="http://schemas.microsoft.com/office/drawing/2014/main" id="{32F30874-251A-45B5-B39F-3BE98178E7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999" b="-1"/>
          <a:stretch/>
        </p:blipFill>
        <p:spPr bwMode="auto">
          <a:xfrm>
            <a:off x="20" y="10"/>
            <a:ext cx="9143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4206507-76F5-4316-AAF5-4EAFEE5EB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3BC2B61-D77E-45AB-8722-15BC6A718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a:extLst>
              <a:ext uri="{FF2B5EF4-FFF2-40B4-BE49-F238E27FC236}">
                <a16:creationId xmlns:a16="http://schemas.microsoft.com/office/drawing/2014/main" id="{338F6D42-6E80-43B6-800A-2B4DA78E65B8}"/>
              </a:ext>
            </a:extLst>
          </p:cNvPr>
          <p:cNvSpPr>
            <a:spLocks noGrp="1"/>
          </p:cNvSpPr>
          <p:nvPr>
            <p:ph type="title"/>
          </p:nvPr>
        </p:nvSpPr>
        <p:spPr>
          <a:xfrm>
            <a:off x="840105" y="909637"/>
            <a:ext cx="7463790" cy="1616710"/>
          </a:xfrm>
        </p:spPr>
        <p:txBody>
          <a:bodyPr anchor="ctr">
            <a:normAutofit/>
          </a:bodyPr>
          <a:lstStyle/>
          <a:p>
            <a:endParaRPr lang="tr-TR">
              <a:solidFill>
                <a:srgbClr val="FFFFFF"/>
              </a:solidFill>
            </a:endParaRPr>
          </a:p>
        </p:txBody>
      </p:sp>
      <p:sp>
        <p:nvSpPr>
          <p:cNvPr id="3" name="İçerik Yer Tutucusu 2">
            <a:extLst>
              <a:ext uri="{FF2B5EF4-FFF2-40B4-BE49-F238E27FC236}">
                <a16:creationId xmlns:a16="http://schemas.microsoft.com/office/drawing/2014/main" id="{C63BCE45-EEA7-4FC9-83EB-62276783DFAB}"/>
              </a:ext>
            </a:extLst>
          </p:cNvPr>
          <p:cNvSpPr>
            <a:spLocks noGrp="1"/>
          </p:cNvSpPr>
          <p:nvPr>
            <p:ph idx="1"/>
          </p:nvPr>
        </p:nvSpPr>
        <p:spPr>
          <a:xfrm>
            <a:off x="840105" y="2808287"/>
            <a:ext cx="7463790" cy="3234373"/>
          </a:xfrm>
        </p:spPr>
        <p:txBody>
          <a:bodyPr>
            <a:normAutofit/>
          </a:bodyPr>
          <a:lstStyle/>
          <a:p>
            <a:pPr algn="just"/>
            <a:r>
              <a:rPr lang="tr-TR" sz="2100" dirty="0">
                <a:solidFill>
                  <a:srgbClr val="FFFFFF"/>
                </a:solidFill>
              </a:rPr>
              <a:t>"WWW" kısaltması ise World </a:t>
            </a:r>
            <a:r>
              <a:rPr lang="tr-TR" sz="2100" dirty="0" err="1">
                <a:solidFill>
                  <a:srgbClr val="FFFFFF"/>
                </a:solidFill>
              </a:rPr>
              <a:t>Wide</a:t>
            </a:r>
            <a:r>
              <a:rPr lang="tr-TR" sz="2100" dirty="0">
                <a:solidFill>
                  <a:srgbClr val="FFFFFF"/>
                </a:solidFill>
              </a:rPr>
              <a:t> Web (Dünya Çapında Ağ) sözcüklerinin akronimidir ve İnternet ile eş anlamlı değildir.</a:t>
            </a:r>
          </a:p>
          <a:p>
            <a:endParaRPr lang="tr-TR" sz="2100" dirty="0">
              <a:solidFill>
                <a:srgbClr val="FFFFFF"/>
              </a:solidFill>
            </a:endParaRPr>
          </a:p>
        </p:txBody>
      </p:sp>
    </p:spTree>
    <p:extLst>
      <p:ext uri="{BB962C8B-B14F-4D97-AF65-F5344CB8AC3E}">
        <p14:creationId xmlns:p14="http://schemas.microsoft.com/office/powerpoint/2010/main" val="364660921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96427872-1E2E-4881-BE07-6223A35519FD}"/>
              </a:ext>
            </a:extLst>
          </p:cNvPr>
          <p:cNvPicPr>
            <a:picLocks noChangeAspect="1"/>
          </p:cNvPicPr>
          <p:nvPr/>
        </p:nvPicPr>
        <p:blipFill>
          <a:blip r:embed="rId2"/>
          <a:stretch>
            <a:fillRect/>
          </a:stretch>
        </p:blipFill>
        <p:spPr>
          <a:xfrm>
            <a:off x="1572542" y="68263"/>
            <a:ext cx="5998916" cy="6721475"/>
          </a:xfrm>
          <a:prstGeom prst="rect">
            <a:avLst/>
          </a:prstGeom>
          <a:noFill/>
        </p:spPr>
      </p:pic>
    </p:spTree>
    <p:extLst>
      <p:ext uri="{BB962C8B-B14F-4D97-AF65-F5344CB8AC3E}">
        <p14:creationId xmlns:p14="http://schemas.microsoft.com/office/powerpoint/2010/main" val="3606478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86CE9C-2AEE-4715-9DC3-F4675289B0C0}"/>
              </a:ext>
            </a:extLst>
          </p:cNvPr>
          <p:cNvSpPr>
            <a:spLocks noGrp="1"/>
          </p:cNvSpPr>
          <p:nvPr>
            <p:ph type="title"/>
          </p:nvPr>
        </p:nvSpPr>
        <p:spPr/>
        <p:txBody>
          <a:bodyPr/>
          <a:lstStyle/>
          <a:p>
            <a:r>
              <a:rPr lang="tr-TR" dirty="0"/>
              <a:t>Düz Kablo Kullanımı</a:t>
            </a:r>
          </a:p>
        </p:txBody>
      </p:sp>
      <p:sp>
        <p:nvSpPr>
          <p:cNvPr id="3" name="İçerik Yer Tutucusu 2">
            <a:extLst>
              <a:ext uri="{FF2B5EF4-FFF2-40B4-BE49-F238E27FC236}">
                <a16:creationId xmlns:a16="http://schemas.microsoft.com/office/drawing/2014/main" id="{8493068B-91B0-461D-8D93-057D5FD904BA}"/>
              </a:ext>
            </a:extLst>
          </p:cNvPr>
          <p:cNvSpPr>
            <a:spLocks noGrp="1"/>
          </p:cNvSpPr>
          <p:nvPr>
            <p:ph idx="1"/>
          </p:nvPr>
        </p:nvSpPr>
        <p:spPr/>
        <p:txBody>
          <a:bodyPr/>
          <a:lstStyle/>
          <a:p>
            <a:r>
              <a:rPr lang="tr-TR" dirty="0" err="1"/>
              <a:t>Hub</a:t>
            </a:r>
            <a:r>
              <a:rPr lang="tr-TR" dirty="0"/>
              <a:t>/Switch ve PC</a:t>
            </a:r>
          </a:p>
          <a:p>
            <a:r>
              <a:rPr lang="tr-TR" dirty="0"/>
              <a:t>Switch ve </a:t>
            </a:r>
            <a:r>
              <a:rPr lang="tr-TR" dirty="0" err="1"/>
              <a:t>Router</a:t>
            </a:r>
            <a:endParaRPr lang="tr-TR" dirty="0"/>
          </a:p>
          <a:p>
            <a:r>
              <a:rPr lang="tr-TR" dirty="0" err="1"/>
              <a:t>Hub</a:t>
            </a:r>
            <a:r>
              <a:rPr lang="tr-TR" dirty="0"/>
              <a:t> ve </a:t>
            </a:r>
            <a:r>
              <a:rPr lang="tr-TR" dirty="0" err="1"/>
              <a:t>Hubama</a:t>
            </a:r>
            <a:r>
              <a:rPr lang="tr-TR" dirty="0"/>
              <a:t> </a:t>
            </a:r>
            <a:r>
              <a:rPr lang="tr-TR" dirty="0" err="1"/>
              <a:t>uplink</a:t>
            </a:r>
            <a:r>
              <a:rPr lang="tr-TR" dirty="0"/>
              <a:t> portu ile</a:t>
            </a:r>
          </a:p>
          <a:p>
            <a:r>
              <a:rPr lang="tr-TR" dirty="0"/>
              <a:t>Switch ve Switch</a:t>
            </a:r>
          </a:p>
          <a:p>
            <a:r>
              <a:rPr lang="tr-TR" dirty="0"/>
              <a:t>Ağ yazıcısı gibi cihazları ve </a:t>
            </a:r>
            <a:r>
              <a:rPr lang="tr-TR" dirty="0" err="1"/>
              <a:t>Hub</a:t>
            </a:r>
            <a:r>
              <a:rPr lang="tr-TR" dirty="0"/>
              <a:t>/Switch </a:t>
            </a:r>
          </a:p>
          <a:p>
            <a:r>
              <a:rPr lang="tr-TR" dirty="0"/>
              <a:t>PC ve Kablo/DSL Modem</a:t>
            </a:r>
          </a:p>
        </p:txBody>
      </p:sp>
    </p:spTree>
    <p:extLst>
      <p:ext uri="{BB962C8B-B14F-4D97-AF65-F5344CB8AC3E}">
        <p14:creationId xmlns:p14="http://schemas.microsoft.com/office/powerpoint/2010/main" val="460672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3C03C2-A80D-400C-B7C5-2F31B5894B97}"/>
              </a:ext>
            </a:extLst>
          </p:cNvPr>
          <p:cNvSpPr>
            <a:spLocks noGrp="1"/>
          </p:cNvSpPr>
          <p:nvPr>
            <p:ph type="title"/>
          </p:nvPr>
        </p:nvSpPr>
        <p:spPr/>
        <p:txBody>
          <a:bodyPr/>
          <a:lstStyle/>
          <a:p>
            <a:r>
              <a:rPr lang="tr-TR" dirty="0"/>
              <a:t>Çapraz Kablo Kullanımı</a:t>
            </a:r>
          </a:p>
        </p:txBody>
      </p:sp>
      <p:sp>
        <p:nvSpPr>
          <p:cNvPr id="3" name="İçerik Yer Tutucusu 2">
            <a:extLst>
              <a:ext uri="{FF2B5EF4-FFF2-40B4-BE49-F238E27FC236}">
                <a16:creationId xmlns:a16="http://schemas.microsoft.com/office/drawing/2014/main" id="{283DFFD2-ACD6-4AEE-97AF-2ADBBC35DEFA}"/>
              </a:ext>
            </a:extLst>
          </p:cNvPr>
          <p:cNvSpPr>
            <a:spLocks noGrp="1"/>
          </p:cNvSpPr>
          <p:nvPr>
            <p:ph idx="1"/>
          </p:nvPr>
        </p:nvSpPr>
        <p:spPr/>
        <p:txBody>
          <a:bodyPr/>
          <a:lstStyle/>
          <a:p>
            <a:r>
              <a:rPr lang="tr-TR" dirty="0" err="1"/>
              <a:t>Hub</a:t>
            </a:r>
            <a:r>
              <a:rPr lang="tr-TR" dirty="0"/>
              <a:t> ve </a:t>
            </a:r>
            <a:r>
              <a:rPr lang="tr-TR" dirty="0" err="1"/>
              <a:t>Hub</a:t>
            </a:r>
            <a:endParaRPr lang="tr-TR" dirty="0"/>
          </a:p>
          <a:p>
            <a:r>
              <a:rPr lang="tr-TR" dirty="0"/>
              <a:t>PC VE PC</a:t>
            </a:r>
          </a:p>
          <a:p>
            <a:r>
              <a:rPr lang="tr-TR" dirty="0"/>
              <a:t>Switch ve Switch</a:t>
            </a:r>
          </a:p>
          <a:p>
            <a:r>
              <a:rPr lang="tr-TR" dirty="0"/>
              <a:t>Switch ve </a:t>
            </a:r>
            <a:r>
              <a:rPr lang="tr-TR" dirty="0" err="1"/>
              <a:t>Router</a:t>
            </a:r>
            <a:endParaRPr lang="tr-TR" dirty="0"/>
          </a:p>
          <a:p>
            <a:r>
              <a:rPr lang="tr-TR" dirty="0"/>
              <a:t>Ağ yazıcısı gibi ağ cihazların ve </a:t>
            </a:r>
            <a:r>
              <a:rPr lang="tr-TR" dirty="0" err="1"/>
              <a:t>Hub</a:t>
            </a:r>
            <a:r>
              <a:rPr lang="tr-TR" dirty="0"/>
              <a:t>/Switch</a:t>
            </a:r>
          </a:p>
        </p:txBody>
      </p:sp>
    </p:spTree>
    <p:extLst>
      <p:ext uri="{BB962C8B-B14F-4D97-AF65-F5344CB8AC3E}">
        <p14:creationId xmlns:p14="http://schemas.microsoft.com/office/powerpoint/2010/main" val="2695155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473C7F-96C7-4136-B733-7DF70EEFAB36}"/>
              </a:ext>
            </a:extLst>
          </p:cNvPr>
          <p:cNvSpPr>
            <a:spLocks noGrp="1"/>
          </p:cNvSpPr>
          <p:nvPr>
            <p:ph type="title"/>
          </p:nvPr>
        </p:nvSpPr>
        <p:spPr/>
        <p:txBody>
          <a:bodyPr/>
          <a:lstStyle/>
          <a:p>
            <a:r>
              <a:rPr lang="tr-TR" dirty="0"/>
              <a:t>Kablo Test</a:t>
            </a:r>
          </a:p>
        </p:txBody>
      </p:sp>
      <p:sp>
        <p:nvSpPr>
          <p:cNvPr id="3" name="İçerik Yer Tutucusu 2">
            <a:extLst>
              <a:ext uri="{FF2B5EF4-FFF2-40B4-BE49-F238E27FC236}">
                <a16:creationId xmlns:a16="http://schemas.microsoft.com/office/drawing/2014/main" id="{12B1E27D-1F78-4409-967D-51842FF268A4}"/>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6CB9CB22-D9CC-4E25-89F7-2149A5F88E88}"/>
              </a:ext>
            </a:extLst>
          </p:cNvPr>
          <p:cNvPicPr>
            <a:picLocks noChangeAspect="1"/>
          </p:cNvPicPr>
          <p:nvPr/>
        </p:nvPicPr>
        <p:blipFill>
          <a:blip r:embed="rId2"/>
          <a:stretch>
            <a:fillRect/>
          </a:stretch>
        </p:blipFill>
        <p:spPr>
          <a:xfrm>
            <a:off x="457200" y="1652527"/>
            <a:ext cx="3574157" cy="2321321"/>
          </a:xfrm>
          <a:prstGeom prst="rect">
            <a:avLst/>
          </a:prstGeom>
        </p:spPr>
      </p:pic>
      <p:pic>
        <p:nvPicPr>
          <p:cNvPr id="5" name="Resim 4">
            <a:extLst>
              <a:ext uri="{FF2B5EF4-FFF2-40B4-BE49-F238E27FC236}">
                <a16:creationId xmlns:a16="http://schemas.microsoft.com/office/drawing/2014/main" id="{8B9C18D4-DFA8-44B8-BFFD-24EA537EFAD5}"/>
              </a:ext>
            </a:extLst>
          </p:cNvPr>
          <p:cNvPicPr>
            <a:picLocks noChangeAspect="1"/>
          </p:cNvPicPr>
          <p:nvPr/>
        </p:nvPicPr>
        <p:blipFill>
          <a:blip r:embed="rId3"/>
          <a:stretch>
            <a:fillRect/>
          </a:stretch>
        </p:blipFill>
        <p:spPr>
          <a:xfrm>
            <a:off x="5288656" y="3428999"/>
            <a:ext cx="3171775" cy="3171775"/>
          </a:xfrm>
          <a:prstGeom prst="rect">
            <a:avLst/>
          </a:prstGeom>
        </p:spPr>
      </p:pic>
    </p:spTree>
    <p:extLst>
      <p:ext uri="{BB962C8B-B14F-4D97-AF65-F5344CB8AC3E}">
        <p14:creationId xmlns:p14="http://schemas.microsoft.com/office/powerpoint/2010/main" val="3192574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5331B9-E81A-4A0E-87C8-37783A4B9394}"/>
              </a:ext>
            </a:extLst>
          </p:cNvPr>
          <p:cNvSpPr>
            <a:spLocks noGrp="1"/>
          </p:cNvSpPr>
          <p:nvPr>
            <p:ph type="title"/>
          </p:nvPr>
        </p:nvSpPr>
        <p:spPr>
          <a:xfrm>
            <a:off x="457200" y="274638"/>
            <a:ext cx="8229600" cy="1143000"/>
          </a:xfrm>
          <a:prstGeom prst="rect">
            <a:avLst/>
          </a:prstGeom>
        </p:spPr>
        <p:txBody>
          <a:bodyPr anchor="ctr">
            <a:normAutofit/>
          </a:bodyPr>
          <a:lstStyle/>
          <a:p>
            <a:r>
              <a:rPr lang="tr-TR" dirty="0"/>
              <a:t>Fiber Optik Kablo</a:t>
            </a:r>
          </a:p>
        </p:txBody>
      </p:sp>
      <p:pic>
        <p:nvPicPr>
          <p:cNvPr id="4" name="Resim 3" descr="ışık içeren bir resim&#10;&#10;Açıklama otomatik olarak oluşturuldu">
            <a:extLst>
              <a:ext uri="{FF2B5EF4-FFF2-40B4-BE49-F238E27FC236}">
                <a16:creationId xmlns:a16="http://schemas.microsoft.com/office/drawing/2014/main" id="{FB8CFF92-D059-4853-8AD1-26DAECF28677}"/>
              </a:ext>
            </a:extLst>
          </p:cNvPr>
          <p:cNvPicPr>
            <a:picLocks noChangeAspect="1"/>
          </p:cNvPicPr>
          <p:nvPr/>
        </p:nvPicPr>
        <p:blipFill>
          <a:blip r:embed="rId2"/>
          <a:stretch>
            <a:fillRect/>
          </a:stretch>
        </p:blipFill>
        <p:spPr>
          <a:xfrm>
            <a:off x="2416269" y="1600200"/>
            <a:ext cx="4311462" cy="4525963"/>
          </a:xfrm>
          <a:prstGeom prst="rect">
            <a:avLst/>
          </a:prstGeom>
          <a:noFill/>
        </p:spPr>
      </p:pic>
    </p:spTree>
    <p:extLst>
      <p:ext uri="{BB962C8B-B14F-4D97-AF65-F5344CB8AC3E}">
        <p14:creationId xmlns:p14="http://schemas.microsoft.com/office/powerpoint/2010/main" val="8896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AAA48D-E246-41E3-8250-C6710794E88C}"/>
              </a:ext>
            </a:extLst>
          </p:cNvPr>
          <p:cNvSpPr>
            <a:spLocks noGrp="1"/>
          </p:cNvSpPr>
          <p:nvPr>
            <p:ph type="title"/>
          </p:nvPr>
        </p:nvSpPr>
        <p:spPr>
          <a:xfrm>
            <a:off x="457200" y="274638"/>
            <a:ext cx="8229600" cy="1143000"/>
          </a:xfrm>
        </p:spPr>
        <p:txBody>
          <a:bodyPr/>
          <a:lstStyle/>
          <a:p>
            <a:endParaRPr lang="en-US"/>
          </a:p>
        </p:txBody>
      </p:sp>
      <p:pic>
        <p:nvPicPr>
          <p:cNvPr id="4" name="Resim 3" descr="çizim içeren bir resim&#10;&#10;Açıklama otomatik olarak oluşturuldu">
            <a:extLst>
              <a:ext uri="{FF2B5EF4-FFF2-40B4-BE49-F238E27FC236}">
                <a16:creationId xmlns:a16="http://schemas.microsoft.com/office/drawing/2014/main" id="{EE35484A-06A3-4DB7-8F25-5F2BFE66D2A5}"/>
              </a:ext>
            </a:extLst>
          </p:cNvPr>
          <p:cNvPicPr>
            <a:picLocks noChangeAspect="1"/>
          </p:cNvPicPr>
          <p:nvPr/>
        </p:nvPicPr>
        <p:blipFill>
          <a:blip r:embed="rId2"/>
          <a:stretch>
            <a:fillRect/>
          </a:stretch>
        </p:blipFill>
        <p:spPr>
          <a:xfrm>
            <a:off x="457200" y="1766468"/>
            <a:ext cx="8229600" cy="4193426"/>
          </a:xfrm>
          <a:prstGeom prst="rect">
            <a:avLst/>
          </a:prstGeom>
          <a:noFill/>
        </p:spPr>
      </p:pic>
    </p:spTree>
    <p:extLst>
      <p:ext uri="{BB962C8B-B14F-4D97-AF65-F5344CB8AC3E}">
        <p14:creationId xmlns:p14="http://schemas.microsoft.com/office/powerpoint/2010/main" val="3364278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4BFCD5-E3F0-41E1-81B6-28962C2774C4}"/>
              </a:ext>
            </a:extLst>
          </p:cNvPr>
          <p:cNvSpPr>
            <a:spLocks noGrp="1"/>
          </p:cNvSpPr>
          <p:nvPr>
            <p:ph type="title"/>
          </p:nvPr>
        </p:nvSpPr>
        <p:spPr/>
        <p:txBody>
          <a:bodyPr/>
          <a:lstStyle/>
          <a:p>
            <a:r>
              <a:rPr lang="tr-TR" dirty="0"/>
              <a:t>Fiber Optik Kablo Tipleri</a:t>
            </a:r>
          </a:p>
        </p:txBody>
      </p:sp>
      <p:sp>
        <p:nvSpPr>
          <p:cNvPr id="3" name="İçerik Yer Tutucusu 2">
            <a:extLst>
              <a:ext uri="{FF2B5EF4-FFF2-40B4-BE49-F238E27FC236}">
                <a16:creationId xmlns:a16="http://schemas.microsoft.com/office/drawing/2014/main" id="{A3BC9992-FCBE-4825-8F78-3ED61A2E2C2B}"/>
              </a:ext>
            </a:extLst>
          </p:cNvPr>
          <p:cNvSpPr>
            <a:spLocks noGrp="1"/>
          </p:cNvSpPr>
          <p:nvPr>
            <p:ph idx="1"/>
          </p:nvPr>
        </p:nvSpPr>
        <p:spPr/>
        <p:txBody>
          <a:bodyPr/>
          <a:lstStyle/>
          <a:p>
            <a:r>
              <a:rPr lang="tr-TR" dirty="0"/>
              <a:t>Tek </a:t>
            </a:r>
            <a:r>
              <a:rPr lang="tr-TR" dirty="0" err="1"/>
              <a:t>Modlu</a:t>
            </a:r>
            <a:r>
              <a:rPr lang="tr-TR" dirty="0"/>
              <a:t> Fiber</a:t>
            </a:r>
          </a:p>
          <a:p>
            <a:r>
              <a:rPr lang="tr-TR" dirty="0"/>
              <a:t>Çok </a:t>
            </a:r>
            <a:r>
              <a:rPr lang="tr-TR" dirty="0" err="1"/>
              <a:t>Modlu</a:t>
            </a:r>
            <a:r>
              <a:rPr lang="tr-TR" dirty="0"/>
              <a:t> Fiber</a:t>
            </a:r>
          </a:p>
        </p:txBody>
      </p:sp>
    </p:spTree>
    <p:extLst>
      <p:ext uri="{BB962C8B-B14F-4D97-AF65-F5344CB8AC3E}">
        <p14:creationId xmlns:p14="http://schemas.microsoft.com/office/powerpoint/2010/main" val="2306352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D9FC3B-A31F-4B9B-A6B8-CB815C0035B5}"/>
              </a:ext>
            </a:extLst>
          </p:cNvPr>
          <p:cNvSpPr>
            <a:spLocks noGrp="1"/>
          </p:cNvSpPr>
          <p:nvPr>
            <p:ph type="title"/>
          </p:nvPr>
        </p:nvSpPr>
        <p:spPr/>
        <p:txBody>
          <a:bodyPr>
            <a:normAutofit fontScale="90000"/>
          </a:bodyPr>
          <a:lstStyle/>
          <a:p>
            <a:r>
              <a:rPr lang="tr-TR" dirty="0"/>
              <a:t>Kablo Tipine Göre Fiber Optik Kablolar</a:t>
            </a:r>
          </a:p>
        </p:txBody>
      </p:sp>
      <p:sp>
        <p:nvSpPr>
          <p:cNvPr id="3" name="İçerik Yer Tutucusu 2">
            <a:extLst>
              <a:ext uri="{FF2B5EF4-FFF2-40B4-BE49-F238E27FC236}">
                <a16:creationId xmlns:a16="http://schemas.microsoft.com/office/drawing/2014/main" id="{9113D6AF-836C-4D35-B2A2-7E9AA300FC95}"/>
              </a:ext>
            </a:extLst>
          </p:cNvPr>
          <p:cNvSpPr>
            <a:spLocks noGrp="1"/>
          </p:cNvSpPr>
          <p:nvPr>
            <p:ph idx="1"/>
          </p:nvPr>
        </p:nvSpPr>
        <p:spPr/>
        <p:txBody>
          <a:bodyPr/>
          <a:lstStyle/>
          <a:p>
            <a:r>
              <a:rPr lang="tr-TR" dirty="0"/>
              <a:t>Gevşek Tüplü Fiber Kablolar</a:t>
            </a:r>
          </a:p>
          <a:p>
            <a:r>
              <a:rPr lang="tr-TR" dirty="0"/>
              <a:t>Sıkı Tüplü Fiber Kablolar</a:t>
            </a:r>
          </a:p>
        </p:txBody>
      </p:sp>
    </p:spTree>
    <p:extLst>
      <p:ext uri="{BB962C8B-B14F-4D97-AF65-F5344CB8AC3E}">
        <p14:creationId xmlns:p14="http://schemas.microsoft.com/office/powerpoint/2010/main" val="1058011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DB8E51-2ACC-40D7-82FB-98E5ED87D733}"/>
              </a:ext>
            </a:extLst>
          </p:cNvPr>
          <p:cNvSpPr>
            <a:spLocks noGrp="1"/>
          </p:cNvSpPr>
          <p:nvPr>
            <p:ph type="title"/>
          </p:nvPr>
        </p:nvSpPr>
        <p:spPr>
          <a:xfrm>
            <a:off x="457200" y="274638"/>
            <a:ext cx="8229600" cy="1143000"/>
          </a:xfrm>
          <a:prstGeom prst="rect">
            <a:avLst/>
          </a:prstGeom>
        </p:spPr>
        <p:txBody>
          <a:bodyPr anchor="ctr">
            <a:normAutofit/>
          </a:bodyPr>
          <a:lstStyle/>
          <a:p>
            <a:r>
              <a:rPr lang="tr-TR" dirty="0"/>
              <a:t>Malzemesine Göre Fiber Kablolar</a:t>
            </a:r>
          </a:p>
        </p:txBody>
      </p:sp>
      <p:sp>
        <p:nvSpPr>
          <p:cNvPr id="10" name="Text Placeholder 2">
            <a:extLst>
              <a:ext uri="{FF2B5EF4-FFF2-40B4-BE49-F238E27FC236}">
                <a16:creationId xmlns:a16="http://schemas.microsoft.com/office/drawing/2014/main" id="{B8DA6770-4673-4E77-9B36-238842E93088}"/>
              </a:ext>
            </a:extLst>
          </p:cNvPr>
          <p:cNvSpPr>
            <a:spLocks noGrp="1"/>
          </p:cNvSpPr>
          <p:nvPr>
            <p:ph type="body" idx="1"/>
          </p:nvPr>
        </p:nvSpPr>
        <p:spPr>
          <a:xfrm>
            <a:off x="457200" y="1535113"/>
            <a:ext cx="4040188" cy="639762"/>
          </a:xfrm>
        </p:spPr>
        <p:txBody>
          <a:bodyPr/>
          <a:lstStyle/>
          <a:p>
            <a:endParaRPr lang="en-US"/>
          </a:p>
        </p:txBody>
      </p:sp>
      <p:sp>
        <p:nvSpPr>
          <p:cNvPr id="3" name="İçerik Yer Tutucusu 2">
            <a:extLst>
              <a:ext uri="{FF2B5EF4-FFF2-40B4-BE49-F238E27FC236}">
                <a16:creationId xmlns:a16="http://schemas.microsoft.com/office/drawing/2014/main" id="{EFECFB1B-3CA5-442B-831A-C57E10BF11F8}"/>
              </a:ext>
            </a:extLst>
          </p:cNvPr>
          <p:cNvSpPr>
            <a:spLocks noGrp="1"/>
          </p:cNvSpPr>
          <p:nvPr>
            <p:ph sz="half" idx="2"/>
          </p:nvPr>
        </p:nvSpPr>
        <p:spPr>
          <a:xfrm>
            <a:off x="457200" y="2174875"/>
            <a:ext cx="4040188" cy="3951288"/>
          </a:xfrm>
          <a:prstGeom prst="rect">
            <a:avLst/>
          </a:prstGeom>
        </p:spPr>
        <p:txBody>
          <a:bodyPr>
            <a:normAutofit/>
          </a:bodyPr>
          <a:lstStyle/>
          <a:p>
            <a:r>
              <a:rPr lang="tr-TR" dirty="0"/>
              <a:t>Plastik çekirdekli ve plastik koruyuculu fiber</a:t>
            </a:r>
          </a:p>
          <a:p>
            <a:r>
              <a:rPr lang="tr-TR" dirty="0"/>
              <a:t>Cam çekirdekli ve plastik koruyuculu </a:t>
            </a:r>
          </a:p>
          <a:p>
            <a:r>
              <a:rPr lang="tr-TR" dirty="0"/>
              <a:t>Cam çekirdekli ve cam koruyuculu</a:t>
            </a:r>
          </a:p>
        </p:txBody>
      </p:sp>
      <p:sp>
        <p:nvSpPr>
          <p:cNvPr id="12" name="Text Placeholder 4">
            <a:extLst>
              <a:ext uri="{FF2B5EF4-FFF2-40B4-BE49-F238E27FC236}">
                <a16:creationId xmlns:a16="http://schemas.microsoft.com/office/drawing/2014/main" id="{FFF47E8F-B5DE-4E10-B3D7-41298EE13641}"/>
              </a:ext>
            </a:extLst>
          </p:cNvPr>
          <p:cNvSpPr>
            <a:spLocks noGrp="1"/>
          </p:cNvSpPr>
          <p:nvPr>
            <p:ph type="body" sz="quarter" idx="3"/>
          </p:nvPr>
        </p:nvSpPr>
        <p:spPr>
          <a:xfrm>
            <a:off x="4645025" y="1535113"/>
            <a:ext cx="4041775" cy="639762"/>
          </a:xfrm>
        </p:spPr>
        <p:txBody>
          <a:bodyPr/>
          <a:lstStyle/>
          <a:p>
            <a:endParaRPr lang="en-US"/>
          </a:p>
        </p:txBody>
      </p:sp>
      <p:pic>
        <p:nvPicPr>
          <p:cNvPr id="5" name="Resim 4" descr="siyah, cadde, tutma, işaret içeren bir resim&#10;&#10;Açıklama otomatik olarak oluşturuldu">
            <a:extLst>
              <a:ext uri="{FF2B5EF4-FFF2-40B4-BE49-F238E27FC236}">
                <a16:creationId xmlns:a16="http://schemas.microsoft.com/office/drawing/2014/main" id="{EC91CD2A-DC58-41B0-B086-FEDA56A80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025" y="3059240"/>
            <a:ext cx="4041775" cy="2182558"/>
          </a:xfrm>
          <a:prstGeom prst="rect">
            <a:avLst/>
          </a:prstGeom>
          <a:noFill/>
        </p:spPr>
      </p:pic>
    </p:spTree>
    <p:extLst>
      <p:ext uri="{BB962C8B-B14F-4D97-AF65-F5344CB8AC3E}">
        <p14:creationId xmlns:p14="http://schemas.microsoft.com/office/powerpoint/2010/main" val="3249166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7546D9-B219-4528-9841-0FA4A1182755}"/>
              </a:ext>
            </a:extLst>
          </p:cNvPr>
          <p:cNvSpPr>
            <a:spLocks noGrp="1"/>
          </p:cNvSpPr>
          <p:nvPr>
            <p:ph type="title"/>
          </p:nvPr>
        </p:nvSpPr>
        <p:spPr/>
        <p:txBody>
          <a:bodyPr/>
          <a:lstStyle/>
          <a:p>
            <a:r>
              <a:rPr lang="tr-TR" dirty="0"/>
              <a:t>Hat Sayısına Göre Fiber Kablolar</a:t>
            </a:r>
          </a:p>
        </p:txBody>
      </p:sp>
      <p:sp>
        <p:nvSpPr>
          <p:cNvPr id="3" name="İçerik Yer Tutucusu 2">
            <a:extLst>
              <a:ext uri="{FF2B5EF4-FFF2-40B4-BE49-F238E27FC236}">
                <a16:creationId xmlns:a16="http://schemas.microsoft.com/office/drawing/2014/main" id="{270D7016-E9E2-4BC4-AA77-945A20F8682D}"/>
              </a:ext>
            </a:extLst>
          </p:cNvPr>
          <p:cNvSpPr>
            <a:spLocks noGrp="1"/>
          </p:cNvSpPr>
          <p:nvPr>
            <p:ph idx="1"/>
          </p:nvPr>
        </p:nvSpPr>
        <p:spPr/>
        <p:txBody>
          <a:bodyPr/>
          <a:lstStyle/>
          <a:p>
            <a:r>
              <a:rPr lang="tr-TR" dirty="0" err="1"/>
              <a:t>Simplex</a:t>
            </a:r>
            <a:endParaRPr lang="tr-TR" dirty="0"/>
          </a:p>
          <a:p>
            <a:r>
              <a:rPr lang="tr-TR" dirty="0" err="1"/>
              <a:t>Duplex</a:t>
            </a:r>
            <a:endParaRPr lang="tr-TR" dirty="0"/>
          </a:p>
          <a:p>
            <a:r>
              <a:rPr lang="tr-TR" dirty="0" err="1"/>
              <a:t>Multifiber</a:t>
            </a:r>
            <a:endParaRPr lang="tr-TR" dirty="0"/>
          </a:p>
        </p:txBody>
      </p:sp>
    </p:spTree>
    <p:extLst>
      <p:ext uri="{BB962C8B-B14F-4D97-AF65-F5344CB8AC3E}">
        <p14:creationId xmlns:p14="http://schemas.microsoft.com/office/powerpoint/2010/main" val="2345960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İlgili resim">
            <a:extLst>
              <a:ext uri="{FF2B5EF4-FFF2-40B4-BE49-F238E27FC236}">
                <a16:creationId xmlns:a16="http://schemas.microsoft.com/office/drawing/2014/main" id="{AF5EB432-9842-4D57-B92B-7C9B4B3D7A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666"/>
          <a:stretch/>
        </p:blipFill>
        <p:spPr bwMode="auto">
          <a:xfrm>
            <a:off x="20" y="10"/>
            <a:ext cx="9143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4206507-76F5-4316-AAF5-4EAFEE5EB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3BC2B61-D77E-45AB-8722-15BC6A718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a:extLst>
              <a:ext uri="{FF2B5EF4-FFF2-40B4-BE49-F238E27FC236}">
                <a16:creationId xmlns:a16="http://schemas.microsoft.com/office/drawing/2014/main" id="{29594F67-3FFC-4E9D-AD8A-F02CBE6C6364}"/>
              </a:ext>
            </a:extLst>
          </p:cNvPr>
          <p:cNvSpPr>
            <a:spLocks noGrp="1"/>
          </p:cNvSpPr>
          <p:nvPr>
            <p:ph type="title"/>
          </p:nvPr>
        </p:nvSpPr>
        <p:spPr>
          <a:xfrm>
            <a:off x="840105" y="909637"/>
            <a:ext cx="7463790" cy="1616710"/>
          </a:xfrm>
        </p:spPr>
        <p:txBody>
          <a:bodyPr anchor="ctr">
            <a:normAutofit/>
          </a:bodyPr>
          <a:lstStyle/>
          <a:p>
            <a:r>
              <a:rPr lang="tr-TR">
                <a:solidFill>
                  <a:srgbClr val="FFFFFF"/>
                </a:solidFill>
              </a:rPr>
              <a:t>Ağ Nedir?</a:t>
            </a:r>
          </a:p>
        </p:txBody>
      </p:sp>
      <p:sp>
        <p:nvSpPr>
          <p:cNvPr id="3" name="İçerik Yer Tutucusu 2">
            <a:extLst>
              <a:ext uri="{FF2B5EF4-FFF2-40B4-BE49-F238E27FC236}">
                <a16:creationId xmlns:a16="http://schemas.microsoft.com/office/drawing/2014/main" id="{26BE4D6D-2D9A-4DCF-813E-2CF985EE52D4}"/>
              </a:ext>
            </a:extLst>
          </p:cNvPr>
          <p:cNvSpPr>
            <a:spLocks noGrp="1"/>
          </p:cNvSpPr>
          <p:nvPr>
            <p:ph idx="1"/>
          </p:nvPr>
        </p:nvSpPr>
        <p:spPr>
          <a:xfrm>
            <a:off x="840105" y="2808287"/>
            <a:ext cx="7463790" cy="3234373"/>
          </a:xfrm>
        </p:spPr>
        <p:txBody>
          <a:bodyPr>
            <a:normAutofit lnSpcReduction="10000"/>
          </a:bodyPr>
          <a:lstStyle/>
          <a:p>
            <a:pPr algn="just"/>
            <a:r>
              <a:rPr lang="tr-TR" sz="2100" dirty="0">
                <a:solidFill>
                  <a:srgbClr val="FFFFFF"/>
                </a:solidFill>
              </a:rPr>
              <a:t>Bilgisayarların birbirleriyle iletişim kurabildikleri yapı.</a:t>
            </a:r>
          </a:p>
          <a:p>
            <a:pPr algn="just"/>
            <a:endParaRPr lang="tr-TR" sz="2100" dirty="0">
              <a:solidFill>
                <a:srgbClr val="FFFFFF"/>
              </a:solidFill>
            </a:endParaRPr>
          </a:p>
          <a:p>
            <a:pPr algn="just"/>
            <a:r>
              <a:rPr lang="tr-TR" sz="2100" dirty="0">
                <a:solidFill>
                  <a:srgbClr val="FFFFFF"/>
                </a:solidFill>
              </a:rPr>
              <a:t>Birden fazla cihazın mevcut kaynakları ortak kullanımına imkan sağlayan yapılar ağ(network) olarak adlandırılırlar. Ağ denildiğinde akla ilk gelen cihaz bilgisayar olmasına rağmen yazıcı, faks, kamera, modem vb. birçok aygıt ağ içerisinde kullanılabilen cihazlardır.</a:t>
            </a:r>
          </a:p>
          <a:p>
            <a:pPr algn="just"/>
            <a:endParaRPr lang="tr-TR" sz="2100" dirty="0">
              <a:solidFill>
                <a:srgbClr val="FFFFFF"/>
              </a:solidFill>
            </a:endParaRPr>
          </a:p>
          <a:p>
            <a:pPr algn="just"/>
            <a:r>
              <a:rPr lang="tr-TR" sz="2100" dirty="0">
                <a:solidFill>
                  <a:srgbClr val="FFFFFF"/>
                </a:solidFill>
              </a:rPr>
              <a:t>Temel amaç belirli kaynakları veya bir cihaz üzerinde bulunan veriyi yetkiler doğrultusunda ortaklaşa kullanmaktır.</a:t>
            </a:r>
          </a:p>
          <a:p>
            <a:endParaRPr lang="tr-TR" sz="2100" dirty="0">
              <a:solidFill>
                <a:srgbClr val="FFFFFF"/>
              </a:solidFill>
            </a:endParaRPr>
          </a:p>
        </p:txBody>
      </p:sp>
    </p:spTree>
    <p:extLst>
      <p:ext uri="{BB962C8B-B14F-4D97-AF65-F5344CB8AC3E}">
        <p14:creationId xmlns:p14="http://schemas.microsoft.com/office/powerpoint/2010/main" val="161758536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B69342-B571-4807-A940-AE4367F75194}"/>
              </a:ext>
            </a:extLst>
          </p:cNvPr>
          <p:cNvSpPr>
            <a:spLocks noGrp="1"/>
          </p:cNvSpPr>
          <p:nvPr>
            <p:ph type="title"/>
          </p:nvPr>
        </p:nvSpPr>
        <p:spPr/>
        <p:txBody>
          <a:bodyPr>
            <a:normAutofit fontScale="90000"/>
          </a:bodyPr>
          <a:lstStyle/>
          <a:p>
            <a:r>
              <a:rPr lang="tr-TR" dirty="0"/>
              <a:t>Fiber Optik Kablolarda Kullanılan </a:t>
            </a:r>
            <a:r>
              <a:rPr lang="tr-TR" dirty="0" err="1"/>
              <a:t>Konnektörler</a:t>
            </a:r>
            <a:endParaRPr lang="tr-TR" dirty="0"/>
          </a:p>
        </p:txBody>
      </p:sp>
      <p:sp>
        <p:nvSpPr>
          <p:cNvPr id="3" name="İçerik Yer Tutucusu 2">
            <a:extLst>
              <a:ext uri="{FF2B5EF4-FFF2-40B4-BE49-F238E27FC236}">
                <a16:creationId xmlns:a16="http://schemas.microsoft.com/office/drawing/2014/main" id="{96FD395C-5A51-4297-B325-69FCAA691075}"/>
              </a:ext>
            </a:extLst>
          </p:cNvPr>
          <p:cNvSpPr>
            <a:spLocks noGrp="1"/>
          </p:cNvSpPr>
          <p:nvPr>
            <p:ph idx="1"/>
          </p:nvPr>
        </p:nvSpPr>
        <p:spPr/>
        <p:txBody>
          <a:bodyPr>
            <a:normAutofit lnSpcReduction="10000"/>
          </a:bodyPr>
          <a:lstStyle/>
          <a:p>
            <a:r>
              <a:rPr lang="tr-TR" dirty="0"/>
              <a:t>ST</a:t>
            </a:r>
          </a:p>
          <a:p>
            <a:r>
              <a:rPr lang="tr-TR" dirty="0"/>
              <a:t>SC</a:t>
            </a:r>
          </a:p>
          <a:p>
            <a:r>
              <a:rPr lang="tr-TR" dirty="0"/>
              <a:t>FC</a:t>
            </a:r>
          </a:p>
          <a:p>
            <a:r>
              <a:rPr lang="tr-TR" dirty="0"/>
              <a:t>LC</a:t>
            </a:r>
          </a:p>
          <a:p>
            <a:r>
              <a:rPr lang="tr-TR" dirty="0"/>
              <a:t>MT-RJ</a:t>
            </a:r>
          </a:p>
          <a:p>
            <a:r>
              <a:rPr lang="tr-TR" dirty="0"/>
              <a:t>MU</a:t>
            </a:r>
          </a:p>
          <a:p>
            <a:r>
              <a:rPr lang="tr-TR" dirty="0"/>
              <a:t>E2000</a:t>
            </a:r>
          </a:p>
          <a:p>
            <a:r>
              <a:rPr lang="tr-TR" dirty="0"/>
              <a:t>FDDI</a:t>
            </a:r>
          </a:p>
        </p:txBody>
      </p:sp>
    </p:spTree>
    <p:extLst>
      <p:ext uri="{BB962C8B-B14F-4D97-AF65-F5344CB8AC3E}">
        <p14:creationId xmlns:p14="http://schemas.microsoft.com/office/powerpoint/2010/main" val="561647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8A0704-0C2A-4659-8408-5A1FBA1F78F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FC5CC0B4-1D52-4D21-8BAF-EFAFC85762C7}"/>
              </a:ext>
            </a:extLst>
          </p:cNvPr>
          <p:cNvSpPr>
            <a:spLocks noGrp="1"/>
          </p:cNvSpPr>
          <p:nvPr>
            <p:ph idx="1"/>
          </p:nvPr>
        </p:nvSpPr>
        <p:spPr/>
        <p:txBody>
          <a:bodyPr/>
          <a:lstStyle/>
          <a:p>
            <a:endParaRPr lang="tr-TR" dirty="0"/>
          </a:p>
        </p:txBody>
      </p:sp>
      <p:pic>
        <p:nvPicPr>
          <p:cNvPr id="4" name="Resim 3">
            <a:extLst>
              <a:ext uri="{FF2B5EF4-FFF2-40B4-BE49-F238E27FC236}">
                <a16:creationId xmlns:a16="http://schemas.microsoft.com/office/drawing/2014/main" id="{63448CEF-5388-4BC6-ADB5-515693E6C92F}"/>
              </a:ext>
            </a:extLst>
          </p:cNvPr>
          <p:cNvPicPr>
            <a:picLocks noChangeAspect="1"/>
          </p:cNvPicPr>
          <p:nvPr/>
        </p:nvPicPr>
        <p:blipFill>
          <a:blip r:embed="rId2"/>
          <a:stretch>
            <a:fillRect/>
          </a:stretch>
        </p:blipFill>
        <p:spPr>
          <a:xfrm>
            <a:off x="4789776" y="479653"/>
            <a:ext cx="3194547" cy="1868810"/>
          </a:xfrm>
          <a:prstGeom prst="rect">
            <a:avLst/>
          </a:prstGeom>
        </p:spPr>
      </p:pic>
      <p:pic>
        <p:nvPicPr>
          <p:cNvPr id="5" name="Resim 4">
            <a:extLst>
              <a:ext uri="{FF2B5EF4-FFF2-40B4-BE49-F238E27FC236}">
                <a16:creationId xmlns:a16="http://schemas.microsoft.com/office/drawing/2014/main" id="{E3E0BD80-4F14-4CD9-9931-9EA553AD1C60}"/>
              </a:ext>
            </a:extLst>
          </p:cNvPr>
          <p:cNvPicPr>
            <a:picLocks noChangeAspect="1"/>
          </p:cNvPicPr>
          <p:nvPr/>
        </p:nvPicPr>
        <p:blipFill>
          <a:blip r:embed="rId3"/>
          <a:stretch>
            <a:fillRect/>
          </a:stretch>
        </p:blipFill>
        <p:spPr>
          <a:xfrm>
            <a:off x="1551926" y="369888"/>
            <a:ext cx="2143125" cy="2143125"/>
          </a:xfrm>
          <a:prstGeom prst="rect">
            <a:avLst/>
          </a:prstGeom>
        </p:spPr>
      </p:pic>
      <p:pic>
        <p:nvPicPr>
          <p:cNvPr id="6" name="Resim 5">
            <a:extLst>
              <a:ext uri="{FF2B5EF4-FFF2-40B4-BE49-F238E27FC236}">
                <a16:creationId xmlns:a16="http://schemas.microsoft.com/office/drawing/2014/main" id="{4172DD36-7AA8-4A02-8F3F-CEF6128B1CB5}"/>
              </a:ext>
            </a:extLst>
          </p:cNvPr>
          <p:cNvPicPr>
            <a:picLocks noChangeAspect="1"/>
          </p:cNvPicPr>
          <p:nvPr/>
        </p:nvPicPr>
        <p:blipFill>
          <a:blip r:embed="rId4"/>
          <a:stretch>
            <a:fillRect/>
          </a:stretch>
        </p:blipFill>
        <p:spPr>
          <a:xfrm>
            <a:off x="478904" y="2852936"/>
            <a:ext cx="2533650" cy="1809750"/>
          </a:xfrm>
          <a:prstGeom prst="rect">
            <a:avLst/>
          </a:prstGeom>
        </p:spPr>
      </p:pic>
      <p:pic>
        <p:nvPicPr>
          <p:cNvPr id="7" name="Resim 6">
            <a:extLst>
              <a:ext uri="{FF2B5EF4-FFF2-40B4-BE49-F238E27FC236}">
                <a16:creationId xmlns:a16="http://schemas.microsoft.com/office/drawing/2014/main" id="{7C0064A6-7D5F-4360-A578-4CE1C6F35202}"/>
              </a:ext>
            </a:extLst>
          </p:cNvPr>
          <p:cNvPicPr>
            <a:picLocks noChangeAspect="1"/>
          </p:cNvPicPr>
          <p:nvPr/>
        </p:nvPicPr>
        <p:blipFill>
          <a:blip r:embed="rId5"/>
          <a:stretch>
            <a:fillRect/>
          </a:stretch>
        </p:blipFill>
        <p:spPr>
          <a:xfrm>
            <a:off x="3457575" y="2759273"/>
            <a:ext cx="2619375" cy="1743075"/>
          </a:xfrm>
          <a:prstGeom prst="rect">
            <a:avLst/>
          </a:prstGeom>
        </p:spPr>
      </p:pic>
      <p:pic>
        <p:nvPicPr>
          <p:cNvPr id="8" name="Resim 7">
            <a:extLst>
              <a:ext uri="{FF2B5EF4-FFF2-40B4-BE49-F238E27FC236}">
                <a16:creationId xmlns:a16="http://schemas.microsoft.com/office/drawing/2014/main" id="{89D103CA-131A-42AA-A0FD-B95F7335AA19}"/>
              </a:ext>
            </a:extLst>
          </p:cNvPr>
          <p:cNvPicPr>
            <a:picLocks noChangeAspect="1"/>
          </p:cNvPicPr>
          <p:nvPr/>
        </p:nvPicPr>
        <p:blipFill>
          <a:blip r:embed="rId6"/>
          <a:stretch>
            <a:fillRect/>
          </a:stretch>
        </p:blipFill>
        <p:spPr>
          <a:xfrm>
            <a:off x="6521972" y="2759273"/>
            <a:ext cx="2552700" cy="1790700"/>
          </a:xfrm>
          <a:prstGeom prst="rect">
            <a:avLst/>
          </a:prstGeom>
        </p:spPr>
      </p:pic>
      <p:pic>
        <p:nvPicPr>
          <p:cNvPr id="9" name="Resim 8">
            <a:extLst>
              <a:ext uri="{FF2B5EF4-FFF2-40B4-BE49-F238E27FC236}">
                <a16:creationId xmlns:a16="http://schemas.microsoft.com/office/drawing/2014/main" id="{9DAEEB0D-7E96-4240-8296-77B2A7ECCEB4}"/>
              </a:ext>
            </a:extLst>
          </p:cNvPr>
          <p:cNvPicPr>
            <a:picLocks noChangeAspect="1"/>
          </p:cNvPicPr>
          <p:nvPr/>
        </p:nvPicPr>
        <p:blipFill>
          <a:blip r:embed="rId7"/>
          <a:stretch>
            <a:fillRect/>
          </a:stretch>
        </p:blipFill>
        <p:spPr>
          <a:xfrm>
            <a:off x="457200" y="5010547"/>
            <a:ext cx="2533650" cy="1809750"/>
          </a:xfrm>
          <a:prstGeom prst="rect">
            <a:avLst/>
          </a:prstGeom>
        </p:spPr>
      </p:pic>
      <p:pic>
        <p:nvPicPr>
          <p:cNvPr id="10" name="Resim 9">
            <a:extLst>
              <a:ext uri="{FF2B5EF4-FFF2-40B4-BE49-F238E27FC236}">
                <a16:creationId xmlns:a16="http://schemas.microsoft.com/office/drawing/2014/main" id="{FF62D2C3-96BA-407C-83EE-220DBF0F50B9}"/>
              </a:ext>
            </a:extLst>
          </p:cNvPr>
          <p:cNvPicPr>
            <a:picLocks noChangeAspect="1"/>
          </p:cNvPicPr>
          <p:nvPr/>
        </p:nvPicPr>
        <p:blipFill>
          <a:blip r:embed="rId8"/>
          <a:stretch>
            <a:fillRect/>
          </a:stretch>
        </p:blipFill>
        <p:spPr>
          <a:xfrm>
            <a:off x="3457575" y="4549973"/>
            <a:ext cx="2143125" cy="2143125"/>
          </a:xfrm>
          <a:prstGeom prst="rect">
            <a:avLst/>
          </a:prstGeom>
        </p:spPr>
      </p:pic>
      <p:pic>
        <p:nvPicPr>
          <p:cNvPr id="11" name="Resim 10">
            <a:extLst>
              <a:ext uri="{FF2B5EF4-FFF2-40B4-BE49-F238E27FC236}">
                <a16:creationId xmlns:a16="http://schemas.microsoft.com/office/drawing/2014/main" id="{2C95FAF8-53B7-4766-8CBF-47F4AEDF5211}"/>
              </a:ext>
            </a:extLst>
          </p:cNvPr>
          <p:cNvPicPr>
            <a:picLocks noChangeAspect="1"/>
          </p:cNvPicPr>
          <p:nvPr/>
        </p:nvPicPr>
        <p:blipFill>
          <a:blip r:embed="rId9"/>
          <a:stretch>
            <a:fillRect/>
          </a:stretch>
        </p:blipFill>
        <p:spPr>
          <a:xfrm>
            <a:off x="6092206" y="5101845"/>
            <a:ext cx="2990850" cy="1524000"/>
          </a:xfrm>
          <a:prstGeom prst="rect">
            <a:avLst/>
          </a:prstGeom>
        </p:spPr>
      </p:pic>
    </p:spTree>
    <p:extLst>
      <p:ext uri="{BB962C8B-B14F-4D97-AF65-F5344CB8AC3E}">
        <p14:creationId xmlns:p14="http://schemas.microsoft.com/office/powerpoint/2010/main" val="3835780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B116A5-1C46-4F7A-9082-F6202B0B898B}"/>
              </a:ext>
            </a:extLst>
          </p:cNvPr>
          <p:cNvSpPr>
            <a:spLocks noGrp="1"/>
          </p:cNvSpPr>
          <p:nvPr>
            <p:ph type="title"/>
          </p:nvPr>
        </p:nvSpPr>
        <p:spPr>
          <a:xfrm>
            <a:off x="457200" y="274638"/>
            <a:ext cx="8229600" cy="1143000"/>
          </a:xfrm>
        </p:spPr>
        <p:txBody>
          <a:bodyPr/>
          <a:lstStyle/>
          <a:p>
            <a:endParaRPr lang="en-US"/>
          </a:p>
        </p:txBody>
      </p:sp>
      <p:pic>
        <p:nvPicPr>
          <p:cNvPr id="4" name="Resim 3">
            <a:extLst>
              <a:ext uri="{FF2B5EF4-FFF2-40B4-BE49-F238E27FC236}">
                <a16:creationId xmlns:a16="http://schemas.microsoft.com/office/drawing/2014/main" id="{3B745477-00CA-4E96-AEC1-6276597313A8}"/>
              </a:ext>
            </a:extLst>
          </p:cNvPr>
          <p:cNvPicPr>
            <a:picLocks noChangeAspect="1"/>
          </p:cNvPicPr>
          <p:nvPr/>
        </p:nvPicPr>
        <p:blipFill>
          <a:blip r:embed="rId2"/>
          <a:stretch>
            <a:fillRect/>
          </a:stretch>
        </p:blipFill>
        <p:spPr>
          <a:xfrm>
            <a:off x="1268377" y="1600200"/>
            <a:ext cx="6607246" cy="4525963"/>
          </a:xfrm>
          <a:prstGeom prst="rect">
            <a:avLst/>
          </a:prstGeom>
          <a:noFill/>
        </p:spPr>
      </p:pic>
    </p:spTree>
    <p:extLst>
      <p:ext uri="{BB962C8B-B14F-4D97-AF65-F5344CB8AC3E}">
        <p14:creationId xmlns:p14="http://schemas.microsoft.com/office/powerpoint/2010/main" val="479938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3FDB4469-8F9E-43CE-BE6C-932BC91C01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124" y="68263"/>
            <a:ext cx="7981753" cy="6721475"/>
          </a:xfrm>
          <a:prstGeom prst="rect">
            <a:avLst/>
          </a:prstGeom>
          <a:noFill/>
        </p:spPr>
      </p:pic>
    </p:spTree>
    <p:extLst>
      <p:ext uri="{BB962C8B-B14F-4D97-AF65-F5344CB8AC3E}">
        <p14:creationId xmlns:p14="http://schemas.microsoft.com/office/powerpoint/2010/main" val="1896093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97F024A-1AA6-4C41-8AEE-6AB4F7D0E860}"/>
              </a:ext>
            </a:extLst>
          </p:cNvPr>
          <p:cNvSpPr>
            <a:spLocks noGrp="1"/>
          </p:cNvSpPr>
          <p:nvPr>
            <p:ph type="title"/>
          </p:nvPr>
        </p:nvSpPr>
        <p:spPr>
          <a:xfrm>
            <a:off x="486696" y="629266"/>
            <a:ext cx="3845274" cy="1676603"/>
          </a:xfrm>
        </p:spPr>
        <p:txBody>
          <a:bodyPr>
            <a:normAutofit/>
          </a:bodyPr>
          <a:lstStyle/>
          <a:p>
            <a:r>
              <a:rPr lang="tr-TR" dirty="0"/>
              <a:t>Ağ Kullanımının Yararları</a:t>
            </a:r>
          </a:p>
        </p:txBody>
      </p:sp>
      <p:sp>
        <p:nvSpPr>
          <p:cNvPr id="3" name="İçerik Yer Tutucusu 2">
            <a:extLst>
              <a:ext uri="{FF2B5EF4-FFF2-40B4-BE49-F238E27FC236}">
                <a16:creationId xmlns:a16="http://schemas.microsoft.com/office/drawing/2014/main" id="{BFBC636C-9DBD-49B1-AF22-A2137F093435}"/>
              </a:ext>
            </a:extLst>
          </p:cNvPr>
          <p:cNvSpPr>
            <a:spLocks noGrp="1"/>
          </p:cNvSpPr>
          <p:nvPr>
            <p:ph idx="1"/>
          </p:nvPr>
        </p:nvSpPr>
        <p:spPr>
          <a:xfrm>
            <a:off x="486697" y="2438400"/>
            <a:ext cx="3845272" cy="3785419"/>
          </a:xfrm>
        </p:spPr>
        <p:txBody>
          <a:bodyPr>
            <a:normAutofit/>
          </a:bodyPr>
          <a:lstStyle/>
          <a:p>
            <a:pPr>
              <a:lnSpc>
                <a:spcPct val="90000"/>
              </a:lnSpc>
            </a:pPr>
            <a:r>
              <a:rPr lang="tr-TR" sz="2000"/>
              <a:t>Güvenlik</a:t>
            </a:r>
          </a:p>
          <a:p>
            <a:pPr>
              <a:lnSpc>
                <a:spcPct val="90000"/>
              </a:lnSpc>
            </a:pPr>
            <a:endParaRPr lang="tr-TR" sz="2000"/>
          </a:p>
          <a:p>
            <a:pPr>
              <a:lnSpc>
                <a:spcPct val="90000"/>
              </a:lnSpc>
            </a:pPr>
            <a:r>
              <a:rPr lang="tr-TR" sz="2000"/>
              <a:t>Veri Paylaşımı</a:t>
            </a:r>
          </a:p>
          <a:p>
            <a:pPr>
              <a:lnSpc>
                <a:spcPct val="90000"/>
              </a:lnSpc>
            </a:pPr>
            <a:endParaRPr lang="tr-TR" sz="2000"/>
          </a:p>
          <a:p>
            <a:pPr>
              <a:lnSpc>
                <a:spcPct val="90000"/>
              </a:lnSpc>
            </a:pPr>
            <a:r>
              <a:rPr lang="tr-TR" sz="2000"/>
              <a:t>Ağ kaynaklarının paylaşımı</a:t>
            </a:r>
          </a:p>
          <a:p>
            <a:pPr>
              <a:lnSpc>
                <a:spcPct val="90000"/>
              </a:lnSpc>
            </a:pPr>
            <a:endParaRPr lang="tr-TR" sz="2000"/>
          </a:p>
          <a:p>
            <a:pPr>
              <a:lnSpc>
                <a:spcPct val="90000"/>
              </a:lnSpc>
            </a:pPr>
            <a:r>
              <a:rPr lang="tr-TR" sz="2000"/>
              <a:t>Haberleşme</a:t>
            </a:r>
          </a:p>
          <a:p>
            <a:pPr>
              <a:lnSpc>
                <a:spcPct val="90000"/>
              </a:lnSpc>
            </a:pPr>
            <a:endParaRPr lang="tr-TR" sz="2000"/>
          </a:p>
          <a:p>
            <a:pPr>
              <a:lnSpc>
                <a:spcPct val="90000"/>
              </a:lnSpc>
            </a:pPr>
            <a:r>
              <a:rPr lang="tr-TR" sz="2000"/>
              <a:t>İnternet erişimi</a:t>
            </a:r>
          </a:p>
          <a:p>
            <a:pPr>
              <a:lnSpc>
                <a:spcPct val="90000"/>
              </a:lnSpc>
            </a:pPr>
            <a:endParaRPr lang="tr-TR" sz="2000"/>
          </a:p>
          <a:p>
            <a:pPr>
              <a:lnSpc>
                <a:spcPct val="90000"/>
              </a:lnSpc>
            </a:pPr>
            <a:r>
              <a:rPr lang="tr-TR" sz="2000"/>
              <a:t>Oyunlar</a:t>
            </a:r>
          </a:p>
        </p:txBody>
      </p:sp>
      <p:pic>
        <p:nvPicPr>
          <p:cNvPr id="8" name="Resim 7">
            <a:extLst>
              <a:ext uri="{FF2B5EF4-FFF2-40B4-BE49-F238E27FC236}">
                <a16:creationId xmlns:a16="http://schemas.microsoft.com/office/drawing/2014/main" id="{6975D7C1-2027-4A4C-A7DA-EA4C0D436FF7}"/>
              </a:ext>
            </a:extLst>
          </p:cNvPr>
          <p:cNvPicPr>
            <a:picLocks noChangeAspect="1"/>
          </p:cNvPicPr>
          <p:nvPr/>
        </p:nvPicPr>
        <p:blipFill rotWithShape="1">
          <a:blip r:embed="rId2"/>
          <a:srcRect l="17315" r="9248" b="3"/>
          <a:stretch/>
        </p:blipFill>
        <p:spPr>
          <a:xfrm>
            <a:off x="4567959" y="640082"/>
            <a:ext cx="4096293" cy="5577837"/>
          </a:xfrm>
          <a:prstGeom prst="rect">
            <a:avLst/>
          </a:prstGeom>
          <a:effectLst/>
        </p:spPr>
      </p:pic>
    </p:spTree>
    <p:extLst>
      <p:ext uri="{BB962C8B-B14F-4D97-AF65-F5344CB8AC3E}">
        <p14:creationId xmlns:p14="http://schemas.microsoft.com/office/powerpoint/2010/main" val="1021053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68AFC00E-F32A-4749-8D8E-EB0FADB61AA0}"/>
              </a:ext>
            </a:extLst>
          </p:cNvPr>
          <p:cNvPicPr>
            <a:picLocks noChangeAspect="1"/>
          </p:cNvPicPr>
          <p:nvPr/>
        </p:nvPicPr>
        <p:blipFill rotWithShape="1">
          <a:blip r:embed="rId2">
            <a:alphaModFix amt="35000"/>
          </a:blip>
          <a:srcRect l="3147" r="1185" b="-2"/>
          <a:stretch/>
        </p:blipFill>
        <p:spPr>
          <a:xfrm>
            <a:off x="20" y="10"/>
            <a:ext cx="9143980" cy="6857990"/>
          </a:xfrm>
          <a:prstGeom prst="rect">
            <a:avLst/>
          </a:prstGeom>
        </p:spPr>
      </p:pic>
      <p:sp>
        <p:nvSpPr>
          <p:cNvPr id="2" name="Unvan 1">
            <a:extLst>
              <a:ext uri="{FF2B5EF4-FFF2-40B4-BE49-F238E27FC236}">
                <a16:creationId xmlns:a16="http://schemas.microsoft.com/office/drawing/2014/main" id="{E5060CA2-E3D6-4AE7-9665-CC2ACDAC28C5}"/>
              </a:ext>
            </a:extLst>
          </p:cNvPr>
          <p:cNvSpPr>
            <a:spLocks noGrp="1"/>
          </p:cNvSpPr>
          <p:nvPr>
            <p:ph type="title"/>
          </p:nvPr>
        </p:nvSpPr>
        <p:spPr>
          <a:xfrm>
            <a:off x="628650" y="365125"/>
            <a:ext cx="7886700" cy="1325563"/>
          </a:xfrm>
        </p:spPr>
        <p:txBody>
          <a:bodyPr>
            <a:normAutofit/>
          </a:bodyPr>
          <a:lstStyle/>
          <a:p>
            <a:r>
              <a:rPr lang="tr-TR">
                <a:solidFill>
                  <a:srgbClr val="FFFFFF"/>
                </a:solidFill>
              </a:rPr>
              <a:t>Temel Ağ Bileşenleri</a:t>
            </a:r>
          </a:p>
        </p:txBody>
      </p:sp>
      <p:sp>
        <p:nvSpPr>
          <p:cNvPr id="3" name="İçerik Yer Tutucusu 2">
            <a:extLst>
              <a:ext uri="{FF2B5EF4-FFF2-40B4-BE49-F238E27FC236}">
                <a16:creationId xmlns:a16="http://schemas.microsoft.com/office/drawing/2014/main" id="{2B54F3DB-EF10-4479-BF1B-917637EA2212}"/>
              </a:ext>
            </a:extLst>
          </p:cNvPr>
          <p:cNvSpPr>
            <a:spLocks noGrp="1"/>
          </p:cNvSpPr>
          <p:nvPr>
            <p:ph idx="1"/>
          </p:nvPr>
        </p:nvSpPr>
        <p:spPr>
          <a:xfrm>
            <a:off x="628650" y="1825625"/>
            <a:ext cx="7886700" cy="4351338"/>
          </a:xfrm>
        </p:spPr>
        <p:txBody>
          <a:bodyPr>
            <a:normAutofit/>
          </a:bodyPr>
          <a:lstStyle/>
          <a:p>
            <a:r>
              <a:rPr lang="tr-TR" dirty="0">
                <a:solidFill>
                  <a:srgbClr val="FFFFFF"/>
                </a:solidFill>
              </a:rPr>
              <a:t>Server(Sunucu)</a:t>
            </a:r>
          </a:p>
          <a:p>
            <a:endParaRPr lang="tr-TR" dirty="0">
              <a:solidFill>
                <a:srgbClr val="FFFFFF"/>
              </a:solidFill>
            </a:endParaRPr>
          </a:p>
          <a:p>
            <a:r>
              <a:rPr lang="tr-TR" dirty="0">
                <a:solidFill>
                  <a:srgbClr val="FFFFFF"/>
                </a:solidFill>
              </a:rPr>
              <a:t>Client(İstemci)</a:t>
            </a:r>
          </a:p>
          <a:p>
            <a:endParaRPr lang="tr-TR" dirty="0">
              <a:solidFill>
                <a:srgbClr val="FFFFFF"/>
              </a:solidFill>
            </a:endParaRPr>
          </a:p>
          <a:p>
            <a:r>
              <a:rPr lang="tr-TR" dirty="0">
                <a:solidFill>
                  <a:srgbClr val="FFFFFF"/>
                </a:solidFill>
              </a:rPr>
              <a:t>NIC(Network </a:t>
            </a:r>
            <a:r>
              <a:rPr lang="tr-TR" dirty="0" err="1">
                <a:solidFill>
                  <a:srgbClr val="FFFFFF"/>
                </a:solidFill>
              </a:rPr>
              <a:t>Interface</a:t>
            </a:r>
            <a:r>
              <a:rPr lang="tr-TR" dirty="0">
                <a:solidFill>
                  <a:srgbClr val="FFFFFF"/>
                </a:solidFill>
              </a:rPr>
              <a:t> </a:t>
            </a:r>
            <a:r>
              <a:rPr lang="tr-TR" dirty="0" err="1">
                <a:solidFill>
                  <a:srgbClr val="FFFFFF"/>
                </a:solidFill>
              </a:rPr>
              <a:t>Card</a:t>
            </a:r>
            <a:r>
              <a:rPr lang="tr-TR" dirty="0">
                <a:solidFill>
                  <a:srgbClr val="FFFFFF"/>
                </a:solidFill>
              </a:rPr>
              <a:t>-Ağ Arabirim Kartı)</a:t>
            </a:r>
          </a:p>
        </p:txBody>
      </p:sp>
    </p:spTree>
    <p:extLst>
      <p:ext uri="{BB962C8B-B14F-4D97-AF65-F5344CB8AC3E}">
        <p14:creationId xmlns:p14="http://schemas.microsoft.com/office/powerpoint/2010/main" val="38119369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B5B2AE5-FBDD-4619-8B58-14DF2261E2A7}"/>
              </a:ext>
            </a:extLst>
          </p:cNvPr>
          <p:cNvSpPr>
            <a:spLocks noGrp="1"/>
          </p:cNvSpPr>
          <p:nvPr>
            <p:ph type="title"/>
          </p:nvPr>
        </p:nvSpPr>
        <p:spPr>
          <a:xfrm>
            <a:off x="457200" y="274638"/>
            <a:ext cx="8229600" cy="1143000"/>
          </a:xfrm>
        </p:spPr>
        <p:txBody>
          <a:bodyPr/>
          <a:lstStyle/>
          <a:p>
            <a:r>
              <a:rPr lang="tr-TR" dirty="0"/>
              <a:t>Ağ Çeşitleri</a:t>
            </a:r>
          </a:p>
        </p:txBody>
      </p:sp>
      <p:sp>
        <p:nvSpPr>
          <p:cNvPr id="3" name="İçerik Yer Tutucusu 2">
            <a:extLst>
              <a:ext uri="{FF2B5EF4-FFF2-40B4-BE49-F238E27FC236}">
                <a16:creationId xmlns:a16="http://schemas.microsoft.com/office/drawing/2014/main" id="{2C777A76-1874-4BC4-89FC-C07BFDFE1BBE}"/>
              </a:ext>
            </a:extLst>
          </p:cNvPr>
          <p:cNvSpPr>
            <a:spLocks noGrp="1"/>
          </p:cNvSpPr>
          <p:nvPr>
            <p:ph idx="1"/>
          </p:nvPr>
        </p:nvSpPr>
        <p:spPr>
          <a:xfrm>
            <a:off x="457200" y="1600200"/>
            <a:ext cx="8229600" cy="4525963"/>
          </a:xfrm>
        </p:spPr>
        <p:txBody>
          <a:bodyPr/>
          <a:lstStyle/>
          <a:p>
            <a:endParaRPr lang="tr-TR" dirty="0"/>
          </a:p>
        </p:txBody>
      </p:sp>
      <p:pic>
        <p:nvPicPr>
          <p:cNvPr id="6" name="Resim 5">
            <a:extLst>
              <a:ext uri="{FF2B5EF4-FFF2-40B4-BE49-F238E27FC236}">
                <a16:creationId xmlns:a16="http://schemas.microsoft.com/office/drawing/2014/main" id="{3476ACB2-4142-4B81-AE16-848EEBB375A9}"/>
              </a:ext>
            </a:extLst>
          </p:cNvPr>
          <p:cNvPicPr>
            <a:picLocks noChangeAspect="1"/>
          </p:cNvPicPr>
          <p:nvPr/>
        </p:nvPicPr>
        <p:blipFill>
          <a:blip r:embed="rId2"/>
          <a:stretch>
            <a:fillRect/>
          </a:stretch>
        </p:blipFill>
        <p:spPr>
          <a:xfrm>
            <a:off x="914400" y="1371600"/>
            <a:ext cx="7315200" cy="4114800"/>
          </a:xfrm>
          <a:prstGeom prst="rect">
            <a:avLst/>
          </a:prstGeom>
        </p:spPr>
      </p:pic>
    </p:spTree>
    <p:extLst>
      <p:ext uri="{BB962C8B-B14F-4D97-AF65-F5344CB8AC3E}">
        <p14:creationId xmlns:p14="http://schemas.microsoft.com/office/powerpoint/2010/main" val="3088094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81B3628-4DC3-42AC-8A48-A89B0BEB0272}"/>
              </a:ext>
            </a:extLst>
          </p:cNvPr>
          <p:cNvSpPr>
            <a:spLocks noGrp="1"/>
          </p:cNvSpPr>
          <p:nvPr>
            <p:ph type="title"/>
          </p:nvPr>
        </p:nvSpPr>
        <p:spPr>
          <a:xfrm>
            <a:off x="457200" y="274638"/>
            <a:ext cx="8229600" cy="1143000"/>
          </a:xfrm>
        </p:spPr>
        <p:txBody>
          <a:bodyPr/>
          <a:lstStyle/>
          <a:p>
            <a:r>
              <a:rPr lang="tr-TR"/>
              <a:t>Veri İletimi</a:t>
            </a:r>
            <a:endParaRPr lang="tr-TR" dirty="0"/>
          </a:p>
        </p:txBody>
      </p:sp>
      <p:sp>
        <p:nvSpPr>
          <p:cNvPr id="3" name="İçerik Yer Tutucusu 2">
            <a:extLst>
              <a:ext uri="{FF2B5EF4-FFF2-40B4-BE49-F238E27FC236}">
                <a16:creationId xmlns:a16="http://schemas.microsoft.com/office/drawing/2014/main" id="{42ED82FE-172E-421D-AAE4-E967218457B5}"/>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CEA7255F-7225-4D78-A2B1-E772D61F9ADB}"/>
              </a:ext>
            </a:extLst>
          </p:cNvPr>
          <p:cNvPicPr>
            <a:picLocks noChangeAspect="1"/>
          </p:cNvPicPr>
          <p:nvPr/>
        </p:nvPicPr>
        <p:blipFill>
          <a:blip r:embed="rId2"/>
          <a:stretch>
            <a:fillRect/>
          </a:stretch>
        </p:blipFill>
        <p:spPr>
          <a:xfrm>
            <a:off x="509587" y="1709737"/>
            <a:ext cx="8124825" cy="3438525"/>
          </a:xfrm>
          <a:prstGeom prst="rect">
            <a:avLst/>
          </a:prstGeom>
        </p:spPr>
      </p:pic>
    </p:spTree>
    <p:extLst>
      <p:ext uri="{BB962C8B-B14F-4D97-AF65-F5344CB8AC3E}">
        <p14:creationId xmlns:p14="http://schemas.microsoft.com/office/powerpoint/2010/main" val="1394767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929E010-7335-40B0-8AD6-40E3977B0069}"/>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54145866-BE30-4D9A-9AE1-0066FAEBCDC3}"/>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62949615-8031-47DB-B11D-E9008C0E7FF3}"/>
              </a:ext>
            </a:extLst>
          </p:cNvPr>
          <p:cNvPicPr>
            <a:picLocks noChangeAspect="1"/>
          </p:cNvPicPr>
          <p:nvPr/>
        </p:nvPicPr>
        <p:blipFill>
          <a:blip r:embed="rId2"/>
          <a:stretch>
            <a:fillRect/>
          </a:stretch>
        </p:blipFill>
        <p:spPr>
          <a:xfrm>
            <a:off x="827584" y="836712"/>
            <a:ext cx="7147686" cy="4985222"/>
          </a:xfrm>
          <a:prstGeom prst="rect">
            <a:avLst/>
          </a:prstGeom>
        </p:spPr>
      </p:pic>
    </p:spTree>
    <p:extLst>
      <p:ext uri="{BB962C8B-B14F-4D97-AF65-F5344CB8AC3E}">
        <p14:creationId xmlns:p14="http://schemas.microsoft.com/office/powerpoint/2010/main" val="2678763011"/>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753</Words>
  <Application>Microsoft Office PowerPoint</Application>
  <PresentationFormat>Ekran Gösterisi (4:3)</PresentationFormat>
  <Paragraphs>153</Paragraphs>
  <Slides>43</Slides>
  <Notes>1</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43</vt:i4>
      </vt:variant>
    </vt:vector>
  </HeadingPairs>
  <TitlesOfParts>
    <vt:vector size="46" baseType="lpstr">
      <vt:lpstr>Arial</vt:lpstr>
      <vt:lpstr>Calibri</vt:lpstr>
      <vt:lpstr>Ofis Teması</vt:lpstr>
      <vt:lpstr>İnternet Teknolojileri</vt:lpstr>
      <vt:lpstr>İnternet Nedir?</vt:lpstr>
      <vt:lpstr>PowerPoint Sunusu</vt:lpstr>
      <vt:lpstr>Ağ Nedir?</vt:lpstr>
      <vt:lpstr>Ağ Kullanımının Yararları</vt:lpstr>
      <vt:lpstr>Temel Ağ Bileşenleri</vt:lpstr>
      <vt:lpstr>Ağ Çeşitleri</vt:lpstr>
      <vt:lpstr>Veri İletimi</vt:lpstr>
      <vt:lpstr>PowerPoint Sunusu</vt:lpstr>
      <vt:lpstr>Veri İletim Hızı</vt:lpstr>
      <vt:lpstr>Örnek</vt:lpstr>
      <vt:lpstr>Çözüm</vt:lpstr>
      <vt:lpstr>Veri İletim Tipleri</vt:lpstr>
      <vt:lpstr>Veri İletim Yöntemleri</vt:lpstr>
      <vt:lpstr>Veri İletim Ortamları</vt:lpstr>
      <vt:lpstr>Koaksiyel Kablo</vt:lpstr>
      <vt:lpstr>Koaksiyel Kablo Tipleri</vt:lpstr>
      <vt:lpstr>10Base5-Thicknet (Kalın Koaksiyel Kablo)</vt:lpstr>
      <vt:lpstr>10Base2-Thicknet (İnce Koaksiyel Kablo)</vt:lpstr>
      <vt:lpstr>Kalın Koaksiyel Kablolarda Kullanılan Konnektörler</vt:lpstr>
      <vt:lpstr>İnce Koaksiyel Kablolarda Kullanılan Konnektörler</vt:lpstr>
      <vt:lpstr>Çift Burgulu Kablo(Twisted Pair)</vt:lpstr>
      <vt:lpstr>Çift Burgulu Kablo Tipleri</vt:lpstr>
      <vt:lpstr>PowerPoint Sunusu</vt:lpstr>
      <vt:lpstr>Çift Burgulu Kabloda Kullanılan Konnektörler</vt:lpstr>
      <vt:lpstr>Kablo Hazırlama</vt:lpstr>
      <vt:lpstr>Kablo Standartları</vt:lpstr>
      <vt:lpstr>Düz ve Çapraz Kablo</vt:lpstr>
      <vt:lpstr>PowerPoint Sunusu</vt:lpstr>
      <vt:lpstr>PowerPoint Sunusu</vt:lpstr>
      <vt:lpstr>Düz Kablo Kullanımı</vt:lpstr>
      <vt:lpstr>Çapraz Kablo Kullanımı</vt:lpstr>
      <vt:lpstr>Kablo Test</vt:lpstr>
      <vt:lpstr>Fiber Optik Kablo</vt:lpstr>
      <vt:lpstr>PowerPoint Sunusu</vt:lpstr>
      <vt:lpstr>Fiber Optik Kablo Tipleri</vt:lpstr>
      <vt:lpstr>Kablo Tipine Göre Fiber Optik Kablolar</vt:lpstr>
      <vt:lpstr>Malzemesine Göre Fiber Kablolar</vt:lpstr>
      <vt:lpstr>Hat Sayısına Göre Fiber Kablolar</vt:lpstr>
      <vt:lpstr>Fiber Optik Kablolarda Kullanılan Konnektörler</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Teknolojileri</dc:title>
  <dc:creator>mehmet sinan oruc</dc:creator>
  <cp:lastModifiedBy>mehmet sinan oruc</cp:lastModifiedBy>
  <cp:revision>1</cp:revision>
  <dcterms:created xsi:type="dcterms:W3CDTF">2020-02-16T19:36:33Z</dcterms:created>
  <dcterms:modified xsi:type="dcterms:W3CDTF">2020-02-16T19:42:20Z</dcterms:modified>
</cp:coreProperties>
</file>